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3660" r:id="rId3"/>
    <p:sldMasterId id="2147483672" r:id="rId4"/>
    <p:sldMasterId id="2147483684" r:id="rId5"/>
    <p:sldMasterId id="2147483697" r:id="rId6"/>
    <p:sldMasterId id="2147483709" r:id="rId7"/>
  </p:sldMasterIdLst>
  <p:notesMasterIdLst>
    <p:notesMasterId r:id="rId85"/>
  </p:notesMasterIdLst>
  <p:sldIdLst>
    <p:sldId id="256" r:id="rId8"/>
    <p:sldId id="337" r:id="rId9"/>
    <p:sldId id="273" r:id="rId10"/>
    <p:sldId id="257" r:id="rId11"/>
    <p:sldId id="262" r:id="rId12"/>
    <p:sldId id="272" r:id="rId13"/>
    <p:sldId id="270" r:id="rId14"/>
    <p:sldId id="258" r:id="rId15"/>
    <p:sldId id="259" r:id="rId16"/>
    <p:sldId id="260" r:id="rId17"/>
    <p:sldId id="264" r:id="rId18"/>
    <p:sldId id="265" r:id="rId19"/>
    <p:sldId id="283" r:id="rId20"/>
    <p:sldId id="271" r:id="rId21"/>
    <p:sldId id="275" r:id="rId22"/>
    <p:sldId id="276" r:id="rId23"/>
    <p:sldId id="277" r:id="rId24"/>
    <p:sldId id="278" r:id="rId25"/>
    <p:sldId id="279" r:id="rId26"/>
    <p:sldId id="280" r:id="rId27"/>
    <p:sldId id="281" r:id="rId28"/>
    <p:sldId id="282" r:id="rId29"/>
    <p:sldId id="266" r:id="rId30"/>
    <p:sldId id="267" r:id="rId31"/>
    <p:sldId id="268" r:id="rId32"/>
    <p:sldId id="269" r:id="rId33"/>
    <p:sldId id="261" r:id="rId34"/>
    <p:sldId id="284" r:id="rId35"/>
    <p:sldId id="285" r:id="rId36"/>
    <p:sldId id="286" r:id="rId37"/>
    <p:sldId id="287" r:id="rId38"/>
    <p:sldId id="288" r:id="rId39"/>
    <p:sldId id="331" r:id="rId40"/>
    <p:sldId id="290" r:id="rId41"/>
    <p:sldId id="289"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7" r:id="rId58"/>
    <p:sldId id="308" r:id="rId59"/>
    <p:sldId id="309" r:id="rId60"/>
    <p:sldId id="310" r:id="rId61"/>
    <p:sldId id="311" r:id="rId62"/>
    <p:sldId id="312" r:id="rId63"/>
    <p:sldId id="313"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3" r:id="rId81"/>
    <p:sldId id="334" r:id="rId82"/>
    <p:sldId id="336" r:id="rId83"/>
    <p:sldId id="339" r:id="rId8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ableStyles" Target="tableStyles.xml"/><Relationship Id="rId7" Type="http://schemas.openxmlformats.org/officeDocument/2006/relationships/slideMaster" Target="slideMasters/slideMaster6.xml"/><Relationship Id="rId71" Type="http://schemas.openxmlformats.org/officeDocument/2006/relationships/slide" Target="slides/slide64.xml"/><Relationship Id="rId2" Type="http://schemas.openxmlformats.org/officeDocument/2006/relationships/slideMaster" Target="slideMasters/slideMaster1.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4.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48410-6C12-485D-AA45-5BB1AC77CB7A}" type="datetimeFigureOut">
              <a:rPr lang="en-CA" smtClean="0"/>
              <a:t>13/06/2014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F21FC-904E-40FD-A8AC-B4D782FA44DB}" type="slidenum">
              <a:rPr lang="en-CA" smtClean="0"/>
              <a:t>‹#›</a:t>
            </a:fld>
            <a:endParaRPr lang="en-CA"/>
          </a:p>
        </p:txBody>
      </p:sp>
    </p:spTree>
    <p:extLst>
      <p:ext uri="{BB962C8B-B14F-4D97-AF65-F5344CB8AC3E}">
        <p14:creationId xmlns:p14="http://schemas.microsoft.com/office/powerpoint/2010/main" val="397640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This is part 2 of a much longer project.</a:t>
            </a:r>
          </a:p>
          <a:p>
            <a:r>
              <a:rPr lang="en-CA" dirty="0" smtClean="0"/>
              <a:t>Each network will contribute different supports and</a:t>
            </a:r>
            <a:r>
              <a:rPr lang="en-CA" baseline="0" dirty="0" smtClean="0"/>
              <a:t> R&amp;D for the project</a:t>
            </a:r>
          </a:p>
          <a:p>
            <a:endParaRPr lang="en-CA" baseline="0" dirty="0" smtClean="0"/>
          </a:p>
          <a:p>
            <a:r>
              <a:rPr lang="en-CA" baseline="0" dirty="0" smtClean="0"/>
              <a:t>We (I) need your expertise in developing this screening tool since it will be used by you for your clients.</a:t>
            </a:r>
          </a:p>
          <a:p>
            <a:r>
              <a:rPr lang="en-CA" baseline="0" dirty="0" smtClean="0"/>
              <a:t>Once your feedback &amp; suggestions are catalogued, the tool will be tested in Wellington County in September.</a:t>
            </a:r>
          </a:p>
          <a:p>
            <a:endParaRPr lang="en-CA" baseline="0" dirty="0" smtClean="0"/>
          </a:p>
          <a:p>
            <a:r>
              <a:rPr lang="en-CA" baseline="0" dirty="0" smtClean="0"/>
              <a:t>Training will involve a webinar because the project demands that but I would like to design a tool that requires virtually no training and is easy to use.</a:t>
            </a:r>
          </a:p>
          <a:p>
            <a:endParaRPr lang="en-CA"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78802DF5-46B1-474E-9214-82645E3B134B}" type="slidenum">
              <a:rPr lang="en-CA" smtClean="0"/>
              <a:t>3</a:t>
            </a:fld>
            <a:endParaRPr lang="en-CA"/>
          </a:p>
        </p:txBody>
      </p:sp>
    </p:spTree>
    <p:extLst>
      <p:ext uri="{BB962C8B-B14F-4D97-AF65-F5344CB8AC3E}">
        <p14:creationId xmlns:p14="http://schemas.microsoft.com/office/powerpoint/2010/main" val="41462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a:t>
            </a:r>
            <a:r>
              <a:rPr lang="en-CA" baseline="0" dirty="0" smtClean="0"/>
              <a:t> is accompanied by a word doc with all the same questions that the scribes can complete during the activity.  </a:t>
            </a:r>
            <a:endParaRPr lang="en-CA" dirty="0"/>
          </a:p>
        </p:txBody>
      </p:sp>
      <p:sp>
        <p:nvSpPr>
          <p:cNvPr id="4" name="Slide Number Placeholder 3"/>
          <p:cNvSpPr>
            <a:spLocks noGrp="1"/>
          </p:cNvSpPr>
          <p:nvPr>
            <p:ph type="sldNum" sz="quarter" idx="10"/>
          </p:nvPr>
        </p:nvSpPr>
        <p:spPr/>
        <p:txBody>
          <a:bodyPr/>
          <a:lstStyle/>
          <a:p>
            <a:fld id="{78802DF5-46B1-474E-9214-82645E3B134B}" type="slidenum">
              <a:rPr lang="en-CA" smtClean="0"/>
              <a:t>6</a:t>
            </a:fld>
            <a:endParaRPr lang="en-CA"/>
          </a:p>
        </p:txBody>
      </p:sp>
    </p:spTree>
    <p:extLst>
      <p:ext uri="{BB962C8B-B14F-4D97-AF65-F5344CB8AC3E}">
        <p14:creationId xmlns:p14="http://schemas.microsoft.com/office/powerpoint/2010/main" val="70334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80F91-B8B1-4CEB-8D16-AF50BAD5549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32603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6D377D-0A3D-44D5-9B90-3D1DC6503A53}" type="slidenum">
              <a:rPr lang="en-US" altLang="en-US" smtClean="0">
                <a:solidFill>
                  <a:prstClr val="black"/>
                </a:solidFill>
              </a:rPr>
              <a:pPr eaLnBrk="1" hangingPunct="1"/>
              <a:t>57</a:t>
            </a:fld>
            <a:endParaRPr lang="en-US" altLang="en-US" smtClean="0">
              <a:solidFill>
                <a:prstClr val="black"/>
              </a:solidFill>
            </a:endParaRPr>
          </a:p>
        </p:txBody>
      </p:sp>
    </p:spTree>
    <p:extLst>
      <p:ext uri="{BB962C8B-B14F-4D97-AF65-F5344CB8AC3E}">
        <p14:creationId xmlns:p14="http://schemas.microsoft.com/office/powerpoint/2010/main" val="368281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ESU’s niche</a:t>
            </a:r>
            <a:endParaRPr lang="en-CA" dirty="0"/>
          </a:p>
        </p:txBody>
      </p:sp>
      <p:sp>
        <p:nvSpPr>
          <p:cNvPr id="4" name="Slide Number Placeholder 3"/>
          <p:cNvSpPr>
            <a:spLocks noGrp="1"/>
          </p:cNvSpPr>
          <p:nvPr>
            <p:ph type="sldNum" sz="quarter" idx="10"/>
          </p:nvPr>
        </p:nvSpPr>
        <p:spPr/>
        <p:txBody>
          <a:bodyPr/>
          <a:lstStyle/>
          <a:p>
            <a:pPr>
              <a:defRPr/>
            </a:pPr>
            <a:fld id="{E56395F4-9EE0-4FD2-92A1-9A657F3B5AAA}"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420299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ESU recognizes that employers</a:t>
            </a:r>
            <a:r>
              <a:rPr lang="en-US" baseline="0" dirty="0" smtClean="0"/>
              <a:t> are looking for soft skills as well as literacy and numeracy skills.  This year, ESU piloted a soft skills curriculum that created a forum for conversations about topics such as work ethic, problem solving, team work, and nonverbal communication.</a:t>
            </a:r>
            <a:endParaRPr lang="en-CA" dirty="0"/>
          </a:p>
        </p:txBody>
      </p:sp>
      <p:sp>
        <p:nvSpPr>
          <p:cNvPr id="4" name="Slide Number Placeholder 3"/>
          <p:cNvSpPr>
            <a:spLocks noGrp="1"/>
          </p:cNvSpPr>
          <p:nvPr>
            <p:ph type="sldNum" sz="quarter" idx="10"/>
          </p:nvPr>
        </p:nvSpPr>
        <p:spPr/>
        <p:txBody>
          <a:bodyPr/>
          <a:lstStyle/>
          <a:p>
            <a:pPr>
              <a:defRPr/>
            </a:pPr>
            <a:fld id="{E56395F4-9EE0-4FD2-92A1-9A657F3B5AAA}"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158686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offer computer training for learners who are also upgrading their numeracy or literacy skills</a:t>
            </a:r>
            <a:endParaRPr lang="en-CA" dirty="0"/>
          </a:p>
        </p:txBody>
      </p:sp>
      <p:sp>
        <p:nvSpPr>
          <p:cNvPr id="4" name="Slide Number Placeholder 3"/>
          <p:cNvSpPr>
            <a:spLocks noGrp="1"/>
          </p:cNvSpPr>
          <p:nvPr>
            <p:ph type="sldNum" sz="quarter" idx="10"/>
          </p:nvPr>
        </p:nvSpPr>
        <p:spPr/>
        <p:txBody>
          <a:bodyPr/>
          <a:lstStyle/>
          <a:p>
            <a:pPr>
              <a:defRPr/>
            </a:pPr>
            <a:fld id="{E56395F4-9EE0-4FD2-92A1-9A657F3B5AAA}"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85810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56395F4-9EE0-4FD2-92A1-9A657F3B5AAA}"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85962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need</a:t>
            </a:r>
            <a:r>
              <a:rPr lang="en-US" baseline="0" dirty="0" smtClean="0"/>
              <a:t> of numeracy or literacy skills” point is to say that we can only offer computer upgrading to adults who also need numeracy or literacy upgrading</a:t>
            </a:r>
            <a:endParaRPr lang="en-CA" dirty="0"/>
          </a:p>
        </p:txBody>
      </p:sp>
      <p:sp>
        <p:nvSpPr>
          <p:cNvPr id="4" name="Slide Number Placeholder 3"/>
          <p:cNvSpPr>
            <a:spLocks noGrp="1"/>
          </p:cNvSpPr>
          <p:nvPr>
            <p:ph type="sldNum" sz="quarter" idx="10"/>
          </p:nvPr>
        </p:nvSpPr>
        <p:spPr/>
        <p:txBody>
          <a:bodyPr/>
          <a:lstStyle/>
          <a:p>
            <a:pPr>
              <a:defRPr/>
            </a:pPr>
            <a:fld id="{E56395F4-9EE0-4FD2-92A1-9A657F3B5AAA}"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23982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17463" y="-20638"/>
            <a:ext cx="9159876" cy="6878638"/>
            <a:chOff x="-11" y="-13"/>
            <a:chExt cx="5770" cy="4333"/>
          </a:xfrm>
        </p:grpSpPr>
        <p:sp>
          <p:nvSpPr>
            <p:cNvPr id="2050"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3"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4"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5"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6"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7"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8"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9"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0"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1"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2"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3"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4"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5"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2067" name="Rectangle 19"/>
          <p:cNvSpPr>
            <a:spLocks noGrp="1" noChangeArrowheads="1"/>
          </p:cNvSpPr>
          <p:nvPr>
            <p:ph type="ctrTitle" sz="quarter"/>
          </p:nvPr>
        </p:nvSpPr>
        <p:spPr>
          <a:xfrm>
            <a:off x="1295400" y="2286000"/>
            <a:ext cx="7772400" cy="1143000"/>
          </a:xfrm>
        </p:spPr>
        <p:txBody>
          <a:bodyPr/>
          <a:lstStyle>
            <a:lvl1pPr>
              <a:defRPr/>
            </a:lvl1pPr>
          </a:lstStyle>
          <a:p>
            <a:pPr lvl="0"/>
            <a:r>
              <a:rPr lang="en-US" noProof="0" smtClean="0"/>
              <a:t>Click to edit Master title style</a:t>
            </a:r>
            <a:endParaRPr lang="en-US" noProof="0" dirty="0" smtClean="0"/>
          </a:p>
        </p:txBody>
      </p:sp>
      <p:sp>
        <p:nvSpPr>
          <p:cNvPr id="2068" name="Rectangle 20"/>
          <p:cNvSpPr>
            <a:spLocks noGrp="1" noChangeArrowheads="1"/>
          </p:cNvSpPr>
          <p:nvPr>
            <p:ph type="subTitle" sz="quarter" idx="1"/>
          </p:nvPr>
        </p:nvSpPr>
        <p:spPr>
          <a:xfrm>
            <a:off x="2057400" y="3810000"/>
            <a:ext cx="6400800" cy="1752600"/>
          </a:xfrm>
        </p:spPr>
        <p:txBody>
          <a:bodyPr/>
          <a:lstStyle>
            <a:lvl1pPr marL="0" indent="0" algn="ctr">
              <a:buFontTx/>
              <a:buNone/>
              <a:defRPr/>
            </a:lvl1pPr>
          </a:lstStyle>
          <a:p>
            <a:pPr lvl="0"/>
            <a:r>
              <a:rPr lang="en-US"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US"/>
          </a:p>
        </p:txBody>
      </p:sp>
      <p:sp>
        <p:nvSpPr>
          <p:cNvPr id="2070" name="Rectangle 22"/>
          <p:cNvSpPr>
            <a:spLocks noGrp="1" noChangeArrowheads="1"/>
          </p:cNvSpPr>
          <p:nvPr>
            <p:ph type="ftr" sz="quarter" idx="3"/>
          </p:nvPr>
        </p:nvSpPr>
        <p:spPr/>
        <p:txBody>
          <a:bodyPr/>
          <a:lstStyle>
            <a:lvl1pPr>
              <a:defRPr/>
            </a:lvl1pPr>
          </a:lstStyle>
          <a:p>
            <a:r>
              <a:rPr lang="en-US" smtClean="0"/>
              <a:t>June 2014</a:t>
            </a:r>
            <a:endParaRPr lang="en-US"/>
          </a:p>
        </p:txBody>
      </p:sp>
      <p:sp>
        <p:nvSpPr>
          <p:cNvPr id="2071" name="Rectangle 23"/>
          <p:cNvSpPr>
            <a:spLocks noGrp="1" noChangeArrowheads="1"/>
          </p:cNvSpPr>
          <p:nvPr>
            <p:ph type="sldNum" sz="quarter" idx="4"/>
          </p:nvPr>
        </p:nvSpPr>
        <p:spPr/>
        <p:txBody>
          <a:bodyPr/>
          <a:lstStyle>
            <a:lvl1pPr>
              <a:defRPr/>
            </a:lvl1pPr>
          </a:lstStyle>
          <a:p>
            <a:fld id="{ABAD2830-F273-4060-86D4-4212F88387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June 2014</a:t>
            </a:r>
            <a:endParaRPr lang="en-US"/>
          </a:p>
        </p:txBody>
      </p:sp>
      <p:sp>
        <p:nvSpPr>
          <p:cNvPr id="6" name="Slide Number Placeholder 5"/>
          <p:cNvSpPr>
            <a:spLocks noGrp="1"/>
          </p:cNvSpPr>
          <p:nvPr>
            <p:ph type="sldNum" sz="quarter" idx="12"/>
          </p:nvPr>
        </p:nvSpPr>
        <p:spPr/>
        <p:txBody>
          <a:bodyPr/>
          <a:lstStyle>
            <a:lvl1pPr>
              <a:defRPr/>
            </a:lvl1pPr>
          </a:lstStyle>
          <a:p>
            <a:fld id="{48186030-5CC8-4862-BD32-64EE76B21CF8}" type="slidenum">
              <a:rPr lang="en-US"/>
              <a:pPr/>
              <a:t>‹#›</a:t>
            </a:fld>
            <a:endParaRPr lang="en-US"/>
          </a:p>
        </p:txBody>
      </p:sp>
    </p:spTree>
    <p:extLst>
      <p:ext uri="{BB962C8B-B14F-4D97-AF65-F5344CB8AC3E}">
        <p14:creationId xmlns:p14="http://schemas.microsoft.com/office/powerpoint/2010/main" val="42431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6125" y="609600"/>
            <a:ext cx="19462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4125" y="609600"/>
            <a:ext cx="568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June 2014</a:t>
            </a:r>
            <a:endParaRPr lang="en-US"/>
          </a:p>
        </p:txBody>
      </p:sp>
      <p:sp>
        <p:nvSpPr>
          <p:cNvPr id="6" name="Slide Number Placeholder 5"/>
          <p:cNvSpPr>
            <a:spLocks noGrp="1"/>
          </p:cNvSpPr>
          <p:nvPr>
            <p:ph type="sldNum" sz="quarter" idx="12"/>
          </p:nvPr>
        </p:nvSpPr>
        <p:spPr/>
        <p:txBody>
          <a:bodyPr/>
          <a:lstStyle>
            <a:lvl1pPr>
              <a:defRPr/>
            </a:lvl1pPr>
          </a:lstStyle>
          <a:p>
            <a:fld id="{A8DE86A5-5193-4F6E-B814-5140BB00CB2F}" type="slidenum">
              <a:rPr lang="en-US"/>
              <a:pPr/>
              <a:t>‹#›</a:t>
            </a:fld>
            <a:endParaRPr lang="en-US"/>
          </a:p>
        </p:txBody>
      </p:sp>
    </p:spTree>
    <p:extLst>
      <p:ext uri="{BB962C8B-B14F-4D97-AF65-F5344CB8AC3E}">
        <p14:creationId xmlns:p14="http://schemas.microsoft.com/office/powerpoint/2010/main" val="240646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CA">
              <a:solidFill>
                <a:srgbClr val="676A55">
                  <a:tint val="60000"/>
                  <a:satMod val="155000"/>
                </a:srgbClr>
              </a:solidFill>
            </a:endParaRPr>
          </a:p>
        </p:txBody>
      </p:sp>
    </p:spTree>
    <p:extLst>
      <p:ext uri="{BB962C8B-B14F-4D97-AF65-F5344CB8AC3E}">
        <p14:creationId xmlns:p14="http://schemas.microsoft.com/office/powerpoint/2010/main" val="130910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Tree>
    <p:extLst>
      <p:ext uri="{BB962C8B-B14F-4D97-AF65-F5344CB8AC3E}">
        <p14:creationId xmlns:p14="http://schemas.microsoft.com/office/powerpoint/2010/main" val="4272455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CA">
              <a:solidFill>
                <a:srgbClr val="676A55">
                  <a:tint val="60000"/>
                  <a:satMod val="155000"/>
                </a:srgbClr>
              </a:solidFill>
            </a:endParaRPr>
          </a:p>
        </p:txBody>
      </p:sp>
    </p:spTree>
    <p:extLst>
      <p:ext uri="{BB962C8B-B14F-4D97-AF65-F5344CB8AC3E}">
        <p14:creationId xmlns:p14="http://schemas.microsoft.com/office/powerpoint/2010/main" val="22619778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6" name="Footer Placeholder 5"/>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95603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8" name="Footer Placeholder 7"/>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Tree>
    <p:extLst>
      <p:ext uri="{BB962C8B-B14F-4D97-AF65-F5344CB8AC3E}">
        <p14:creationId xmlns:p14="http://schemas.microsoft.com/office/powerpoint/2010/main" val="62311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4" name="Footer Placeholder 3"/>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5" name="Slide Number Placeholder 4"/>
          <p:cNvSpPr>
            <a:spLocks noGrp="1"/>
          </p:cNvSpPr>
          <p:nvPr>
            <p:ph type="sldNum" sz="quarter" idx="12"/>
          </p:nvPr>
        </p:nvSpPr>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9072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3" name="Footer Placeholder 2"/>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4" name="Slide Number Placeholder 3"/>
          <p:cNvSpPr>
            <a:spLocks noGrp="1"/>
          </p:cNvSpPr>
          <p:nvPr>
            <p:ph type="sldNum" sz="quarter" idx="12"/>
          </p:nvPr>
        </p:nvSpPr>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Tree>
    <p:extLst>
      <p:ext uri="{BB962C8B-B14F-4D97-AF65-F5344CB8AC3E}">
        <p14:creationId xmlns:p14="http://schemas.microsoft.com/office/powerpoint/2010/main" val="3118028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CA">
              <a:solidFill>
                <a:srgbClr val="676A55">
                  <a:tint val="60000"/>
                  <a:satMod val="155000"/>
                </a:srgbClr>
              </a:solidFill>
            </a:endParaRPr>
          </a:p>
        </p:txBody>
      </p:sp>
    </p:spTree>
    <p:extLst>
      <p:ext uri="{BB962C8B-B14F-4D97-AF65-F5344CB8AC3E}">
        <p14:creationId xmlns:p14="http://schemas.microsoft.com/office/powerpoint/2010/main" val="30925454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June 2014</a:t>
            </a:r>
            <a:endParaRPr lang="en-US"/>
          </a:p>
        </p:txBody>
      </p:sp>
      <p:sp>
        <p:nvSpPr>
          <p:cNvPr id="6" name="Slide Number Placeholder 5"/>
          <p:cNvSpPr>
            <a:spLocks noGrp="1"/>
          </p:cNvSpPr>
          <p:nvPr>
            <p:ph type="sldNum" sz="quarter" idx="12"/>
          </p:nvPr>
        </p:nvSpPr>
        <p:spPr/>
        <p:txBody>
          <a:bodyPr/>
          <a:lstStyle>
            <a:lvl1pPr>
              <a:defRPr/>
            </a:lvl1pPr>
          </a:lstStyle>
          <a:p>
            <a:fld id="{49AED484-F614-4F83-9E0A-076B4E5CA0E7}" type="slidenum">
              <a:rPr lang="en-US"/>
              <a:pPr/>
              <a:t>‹#›</a:t>
            </a:fld>
            <a:endParaRPr lang="en-US"/>
          </a:p>
        </p:txBody>
      </p:sp>
    </p:spTree>
    <p:extLst>
      <p:ext uri="{BB962C8B-B14F-4D97-AF65-F5344CB8AC3E}">
        <p14:creationId xmlns:p14="http://schemas.microsoft.com/office/powerpoint/2010/main" val="3993644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CA">
              <a:solidFill>
                <a:srgbClr val="676A55">
                  <a:tint val="60000"/>
                  <a:satMod val="155000"/>
                </a:srgbClr>
              </a:solidFill>
            </a:endParaRPr>
          </a:p>
        </p:txBody>
      </p:sp>
    </p:spTree>
    <p:extLst>
      <p:ext uri="{BB962C8B-B14F-4D97-AF65-F5344CB8AC3E}">
        <p14:creationId xmlns:p14="http://schemas.microsoft.com/office/powerpoint/2010/main" val="76119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Tree>
    <p:extLst>
      <p:ext uri="{BB962C8B-B14F-4D97-AF65-F5344CB8AC3E}">
        <p14:creationId xmlns:p14="http://schemas.microsoft.com/office/powerpoint/2010/main" val="2911744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F70261-294E-4208-8249-05D3937E2DB0}" type="datetimeFigureOut">
              <a:rPr lang="en-CA" smtClean="0">
                <a:solidFill>
                  <a:srgbClr val="676A55">
                    <a:tint val="60000"/>
                    <a:satMod val="155000"/>
                  </a:srgbClr>
                </a:solidFill>
              </a:rPr>
              <a:pPr/>
              <a:t>13/06/2014</a:t>
            </a:fld>
            <a:endParaRPr lang="en-CA">
              <a:solidFill>
                <a:srgbClr val="676A55">
                  <a:tint val="60000"/>
                  <a:satMod val="155000"/>
                </a:srgbClr>
              </a:solidFill>
            </a:endParaRPr>
          </a:p>
        </p:txBody>
      </p:sp>
      <p:sp>
        <p:nvSpPr>
          <p:cNvPr id="5" name="Footer Placeholder 4"/>
          <p:cNvSpPr>
            <a:spLocks noGrp="1"/>
          </p:cNvSpPr>
          <p:nvPr>
            <p:ph type="ftr" sz="quarter" idx="11"/>
          </p:nvPr>
        </p:nvSpPr>
        <p:spPr/>
        <p:txBody>
          <a:bodyPr/>
          <a:lstStyle>
            <a:extLst/>
          </a:lstStyle>
          <a:p>
            <a:endParaRPr lang="en-CA">
              <a:solidFill>
                <a:srgbClr val="676A55">
                  <a:tint val="60000"/>
                  <a:satMod val="155000"/>
                </a:srgbClr>
              </a:solidFill>
            </a:endParaRPr>
          </a:p>
        </p:txBody>
      </p:sp>
      <p:sp>
        <p:nvSpPr>
          <p:cNvPr id="6" name="Slide Number Placeholder 5"/>
          <p:cNvSpPr>
            <a:spLocks noGrp="1"/>
          </p:cNvSpPr>
          <p:nvPr>
            <p:ph type="sldNum" sz="quarter" idx="12"/>
          </p:nvPr>
        </p:nvSpPr>
        <p:spPr/>
        <p:txBody>
          <a:bodyPr/>
          <a:lstStyle>
            <a:extLst/>
          </a:lstStyle>
          <a:p>
            <a:fld id="{E96225E7-B606-4585-A730-65D780B83945}" type="slidenum">
              <a:rPr lang="en-CA" smtClean="0">
                <a:solidFill>
                  <a:srgbClr val="EAEBDE">
                    <a:shade val="90000"/>
                  </a:srgbClr>
                </a:solidFill>
              </a:rPr>
              <a:pPr/>
              <a:t>‹#›</a:t>
            </a:fld>
            <a:endParaRPr lang="en-CA">
              <a:solidFill>
                <a:srgbClr val="EAEBDE">
                  <a:shade val="90000"/>
                </a:srgbClr>
              </a:solidFill>
            </a:endParaRPr>
          </a:p>
        </p:txBody>
      </p:sp>
    </p:spTree>
    <p:extLst>
      <p:ext uri="{BB962C8B-B14F-4D97-AF65-F5344CB8AC3E}">
        <p14:creationId xmlns:p14="http://schemas.microsoft.com/office/powerpoint/2010/main" val="2739596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5" name="Footer Placeholder 4"/>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6" name="Slide Number Placeholder 5"/>
          <p:cNvSpPr>
            <a:spLocks noGrp="1"/>
          </p:cNvSpPr>
          <p:nvPr>
            <p:ph type="sldNum" sz="quarter" idx="12"/>
          </p:nvPr>
        </p:nvSpPr>
        <p:spPr/>
        <p:txBody>
          <a:bodyPr/>
          <a:lstStyle/>
          <a:p>
            <a:fld id="{1C3D9366-2BD3-4E4A-95A4-DB7A8293E9B6}" type="slidenum">
              <a:rPr lang="en-US" smtClean="0"/>
              <a:pPr/>
              <a:t>‹#›</a:t>
            </a:fld>
            <a:endParaRPr lang="en-US"/>
          </a:p>
        </p:txBody>
      </p:sp>
    </p:spTree>
    <p:extLst>
      <p:ext uri="{BB962C8B-B14F-4D97-AF65-F5344CB8AC3E}">
        <p14:creationId xmlns:p14="http://schemas.microsoft.com/office/powerpoint/2010/main" val="3793464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5" name="Footer Placeholder 4"/>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6" name="Slide Number Placeholder 5"/>
          <p:cNvSpPr>
            <a:spLocks noGrp="1"/>
          </p:cNvSpPr>
          <p:nvPr>
            <p:ph type="sldNum" sz="quarter" idx="12"/>
          </p:nvPr>
        </p:nvSpPr>
        <p:spPr/>
        <p:txBody>
          <a:bodyPr/>
          <a:lstStyle/>
          <a:p>
            <a:fld id="{4134174D-A24E-41F0-B653-B1505C9DC757}" type="slidenum">
              <a:rPr lang="en-US" smtClean="0"/>
              <a:pPr/>
              <a:t>‹#›</a:t>
            </a:fld>
            <a:endParaRPr lang="en-US"/>
          </a:p>
        </p:txBody>
      </p:sp>
    </p:spTree>
    <p:extLst>
      <p:ext uri="{BB962C8B-B14F-4D97-AF65-F5344CB8AC3E}">
        <p14:creationId xmlns:p14="http://schemas.microsoft.com/office/powerpoint/2010/main" val="8782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5" name="Footer Placeholder 4"/>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6" name="Slide Number Placeholder 5"/>
          <p:cNvSpPr>
            <a:spLocks noGrp="1"/>
          </p:cNvSpPr>
          <p:nvPr>
            <p:ph type="sldNum" sz="quarter" idx="12"/>
          </p:nvPr>
        </p:nvSpPr>
        <p:spPr/>
        <p:txBody>
          <a:bodyPr/>
          <a:lstStyle/>
          <a:p>
            <a:fld id="{89C1AAE2-C753-4F17-87B7-884669253B7B}" type="slidenum">
              <a:rPr lang="en-US" smtClean="0"/>
              <a:pPr/>
              <a:t>‹#›</a:t>
            </a:fld>
            <a:endParaRPr lang="en-US"/>
          </a:p>
        </p:txBody>
      </p:sp>
    </p:spTree>
    <p:extLst>
      <p:ext uri="{BB962C8B-B14F-4D97-AF65-F5344CB8AC3E}">
        <p14:creationId xmlns:p14="http://schemas.microsoft.com/office/powerpoint/2010/main" val="222431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6" name="Footer Placeholder 5"/>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7" name="Slide Number Placeholder 6"/>
          <p:cNvSpPr>
            <a:spLocks noGrp="1"/>
          </p:cNvSpPr>
          <p:nvPr>
            <p:ph type="sldNum" sz="quarter" idx="12"/>
          </p:nvPr>
        </p:nvSpPr>
        <p:spPr/>
        <p:txBody>
          <a:bodyPr/>
          <a:lstStyle/>
          <a:p>
            <a:fld id="{2486C45B-6CF7-4528-8D5A-6043042EABDD}" type="slidenum">
              <a:rPr lang="en-US" smtClean="0"/>
              <a:pPr/>
              <a:t>‹#›</a:t>
            </a:fld>
            <a:endParaRPr lang="en-US"/>
          </a:p>
        </p:txBody>
      </p:sp>
    </p:spTree>
    <p:extLst>
      <p:ext uri="{BB962C8B-B14F-4D97-AF65-F5344CB8AC3E}">
        <p14:creationId xmlns:p14="http://schemas.microsoft.com/office/powerpoint/2010/main" val="3310232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8" name="Footer Placeholder 7"/>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9" name="Slide Number Placeholder 8"/>
          <p:cNvSpPr>
            <a:spLocks noGrp="1"/>
          </p:cNvSpPr>
          <p:nvPr>
            <p:ph type="sldNum" sz="quarter" idx="12"/>
          </p:nvPr>
        </p:nvSpPr>
        <p:spPr/>
        <p:txBody>
          <a:bodyPr/>
          <a:lstStyle/>
          <a:p>
            <a:fld id="{FC225045-9803-4DBD-BB98-FDDDAD2D3FBE}" type="slidenum">
              <a:rPr lang="en-US" smtClean="0"/>
              <a:pPr/>
              <a:t>‹#›</a:t>
            </a:fld>
            <a:endParaRPr lang="en-US"/>
          </a:p>
        </p:txBody>
      </p:sp>
    </p:spTree>
    <p:extLst>
      <p:ext uri="{BB962C8B-B14F-4D97-AF65-F5344CB8AC3E}">
        <p14:creationId xmlns:p14="http://schemas.microsoft.com/office/powerpoint/2010/main" val="4021793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4" name="Footer Placeholder 3"/>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5" name="Slide Number Placeholder 4"/>
          <p:cNvSpPr>
            <a:spLocks noGrp="1"/>
          </p:cNvSpPr>
          <p:nvPr>
            <p:ph type="sldNum" sz="quarter" idx="12"/>
          </p:nvPr>
        </p:nvSpPr>
        <p:spPr/>
        <p:txBody>
          <a:bodyPr/>
          <a:lstStyle/>
          <a:p>
            <a:fld id="{091ACF6C-D3F2-4185-BF53-4DCF43A89F85}" type="slidenum">
              <a:rPr lang="en-US" smtClean="0"/>
              <a:pPr/>
              <a:t>‹#›</a:t>
            </a:fld>
            <a:endParaRPr lang="en-US"/>
          </a:p>
        </p:txBody>
      </p:sp>
    </p:spTree>
    <p:extLst>
      <p:ext uri="{BB962C8B-B14F-4D97-AF65-F5344CB8AC3E}">
        <p14:creationId xmlns:p14="http://schemas.microsoft.com/office/powerpoint/2010/main" val="2587797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3" name="Footer Placeholder 2"/>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4" name="Slide Number Placeholder 3"/>
          <p:cNvSpPr>
            <a:spLocks noGrp="1"/>
          </p:cNvSpPr>
          <p:nvPr>
            <p:ph type="sldNum" sz="quarter" idx="12"/>
          </p:nvPr>
        </p:nvSpPr>
        <p:spPr/>
        <p:txBody>
          <a:bodyPr/>
          <a:lstStyle/>
          <a:p>
            <a:fld id="{B3ED482A-FD4F-41B8-B136-60862220901D}" type="slidenum">
              <a:rPr lang="en-US" smtClean="0"/>
              <a:pPr/>
              <a:t>‹#›</a:t>
            </a:fld>
            <a:endParaRPr lang="en-US"/>
          </a:p>
        </p:txBody>
      </p:sp>
    </p:spTree>
    <p:extLst>
      <p:ext uri="{BB962C8B-B14F-4D97-AF65-F5344CB8AC3E}">
        <p14:creationId xmlns:p14="http://schemas.microsoft.com/office/powerpoint/2010/main" val="425955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June 2014</a:t>
            </a:r>
            <a:endParaRPr lang="en-US"/>
          </a:p>
        </p:txBody>
      </p:sp>
      <p:sp>
        <p:nvSpPr>
          <p:cNvPr id="6" name="Slide Number Placeholder 5"/>
          <p:cNvSpPr>
            <a:spLocks noGrp="1"/>
          </p:cNvSpPr>
          <p:nvPr>
            <p:ph type="sldNum" sz="quarter" idx="12"/>
          </p:nvPr>
        </p:nvSpPr>
        <p:spPr/>
        <p:txBody>
          <a:bodyPr/>
          <a:lstStyle>
            <a:lvl1pPr>
              <a:defRPr/>
            </a:lvl1pPr>
          </a:lstStyle>
          <a:p>
            <a:fld id="{0AB13AC2-A539-44A5-A75A-C18879A01690}" type="slidenum">
              <a:rPr lang="en-US"/>
              <a:pPr/>
              <a:t>‹#›</a:t>
            </a:fld>
            <a:endParaRPr lang="en-US"/>
          </a:p>
        </p:txBody>
      </p:sp>
    </p:spTree>
    <p:extLst>
      <p:ext uri="{BB962C8B-B14F-4D97-AF65-F5344CB8AC3E}">
        <p14:creationId xmlns:p14="http://schemas.microsoft.com/office/powerpoint/2010/main" val="1632850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6" name="Footer Placeholder 5"/>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7" name="Slide Number Placeholder 6"/>
          <p:cNvSpPr>
            <a:spLocks noGrp="1"/>
          </p:cNvSpPr>
          <p:nvPr>
            <p:ph type="sldNum" sz="quarter" idx="12"/>
          </p:nvPr>
        </p:nvSpPr>
        <p:spPr/>
        <p:txBody>
          <a:bodyPr/>
          <a:lstStyle/>
          <a:p>
            <a:fld id="{CCA27695-0E5C-462F-94E0-E47016AE6E7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950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9" name="Slide Number Placeholder 8"/>
          <p:cNvSpPr>
            <a:spLocks noGrp="1"/>
          </p:cNvSpPr>
          <p:nvPr>
            <p:ph type="sldNum" sz="quarter" idx="11"/>
          </p:nvPr>
        </p:nvSpPr>
        <p:spPr/>
        <p:txBody>
          <a:bodyPr/>
          <a:lstStyle/>
          <a:p>
            <a:fld id="{579341C0-47B4-4609-9FB7-A1DF284FC8F5}"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solidFill>
                  <a:srgbClr val="C9C2D1"/>
                </a:solidFill>
              </a:rPr>
              <a:t>St. Louis Adult Learning &amp; Continuing Education Centres</a:t>
            </a:r>
            <a:endParaRPr lang="en-US">
              <a:solidFill>
                <a:srgbClr val="C9C2D1"/>
              </a:solidFill>
            </a:endParaRPr>
          </a:p>
        </p:txBody>
      </p:sp>
    </p:spTree>
    <p:extLst>
      <p:ext uri="{BB962C8B-B14F-4D97-AF65-F5344CB8AC3E}">
        <p14:creationId xmlns:p14="http://schemas.microsoft.com/office/powerpoint/2010/main" val="2623228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5" name="Footer Placeholder 4"/>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6" name="Slide Number Placeholder 5"/>
          <p:cNvSpPr>
            <a:spLocks noGrp="1"/>
          </p:cNvSpPr>
          <p:nvPr>
            <p:ph type="sldNum" sz="quarter" idx="12"/>
          </p:nvPr>
        </p:nvSpPr>
        <p:spPr/>
        <p:txBody>
          <a:bodyPr/>
          <a:lstStyle/>
          <a:p>
            <a:fld id="{EA63B5F0-ADD7-4825-AC11-0C8C83DD2529}" type="slidenum">
              <a:rPr lang="en-US" smtClean="0"/>
              <a:pPr/>
              <a:t>‹#›</a:t>
            </a:fld>
            <a:endParaRPr lang="en-US"/>
          </a:p>
        </p:txBody>
      </p:sp>
    </p:spTree>
    <p:extLst>
      <p:ext uri="{BB962C8B-B14F-4D97-AF65-F5344CB8AC3E}">
        <p14:creationId xmlns:p14="http://schemas.microsoft.com/office/powerpoint/2010/main" val="2975318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srgbClr val="C9C2D1"/>
                </a:solidFill>
              </a:rPr>
              <a:t>April 2011</a:t>
            </a:r>
            <a:endParaRPr lang="en-US">
              <a:solidFill>
                <a:srgbClr val="C9C2D1"/>
              </a:solidFill>
            </a:endParaRPr>
          </a:p>
        </p:txBody>
      </p:sp>
      <p:sp>
        <p:nvSpPr>
          <p:cNvPr id="5" name="Footer Placeholder 4"/>
          <p:cNvSpPr>
            <a:spLocks noGrp="1"/>
          </p:cNvSpPr>
          <p:nvPr>
            <p:ph type="ftr" sz="quarter" idx="11"/>
          </p:nvPr>
        </p:nvSpPr>
        <p:spPr/>
        <p:txBody>
          <a:bodyPr/>
          <a:lstStyle/>
          <a:p>
            <a:r>
              <a:rPr lang="en-US" smtClean="0">
                <a:solidFill>
                  <a:srgbClr val="C9C2D1"/>
                </a:solidFill>
              </a:rPr>
              <a:t>St. Louis Adult Learning &amp; Continuing Education Centres</a:t>
            </a:r>
            <a:endParaRPr lang="en-US">
              <a:solidFill>
                <a:srgbClr val="C9C2D1"/>
              </a:solidFill>
            </a:endParaRPr>
          </a:p>
        </p:txBody>
      </p:sp>
      <p:sp>
        <p:nvSpPr>
          <p:cNvPr id="6" name="Slide Number Placeholder 5"/>
          <p:cNvSpPr>
            <a:spLocks noGrp="1"/>
          </p:cNvSpPr>
          <p:nvPr>
            <p:ph type="sldNum" sz="quarter" idx="12"/>
          </p:nvPr>
        </p:nvSpPr>
        <p:spPr/>
        <p:txBody>
          <a:bodyPr/>
          <a:lstStyle/>
          <a:p>
            <a:fld id="{83A147D4-85E7-42DD-83B5-9ADC44CD8D43}" type="slidenum">
              <a:rPr lang="en-US" smtClean="0"/>
              <a:pPr/>
              <a:t>‹#›</a:t>
            </a:fld>
            <a:endParaRPr lang="en-US"/>
          </a:p>
        </p:txBody>
      </p:sp>
    </p:spTree>
    <p:extLst>
      <p:ext uri="{BB962C8B-B14F-4D97-AF65-F5344CB8AC3E}">
        <p14:creationId xmlns:p14="http://schemas.microsoft.com/office/powerpoint/2010/main" val="1409393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2BA01DC-6AC7-469C-8BD2-4C3C3CB68815}" type="datetimeFigureOut">
              <a:rPr lang="en-US">
                <a:solidFill>
                  <a:srgbClr val="DBF5F9">
                    <a:shade val="90000"/>
                  </a:srgbClr>
                </a:solidFill>
              </a:rPr>
              <a:pPr>
                <a:defRPr/>
              </a:pPr>
              <a:t>6/13/2014</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AA48BE74-A4DB-4FC8-94CE-610E1AB737AE}"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783130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0D95654-FD2E-4A75-86CB-93C5650811AA}" type="datetimeFigureOut">
              <a:rPr lang="en-US">
                <a:solidFill>
                  <a:srgbClr val="04617B">
                    <a:shade val="90000"/>
                  </a:srgbClr>
                </a:solidFill>
              </a:rPr>
              <a:pPr>
                <a:defRPr/>
              </a:pPr>
              <a:t>6/13/2014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196FF79-B49C-458B-BE72-A90E198B1231}"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2263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E5E7F4-56AB-4093-A46E-AFD1736CF727}" type="datetimeFigureOut">
              <a:rPr lang="en-US">
                <a:solidFill>
                  <a:srgbClr val="DBF5F9">
                    <a:shade val="90000"/>
                  </a:srgbClr>
                </a:solidFill>
              </a:rPr>
              <a:pPr>
                <a:defRPr/>
              </a:pPr>
              <a:t>6/13/2014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E789B4F-FF2B-4457-B3E4-59F58E5DF999}"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425717375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B369419-5D69-4304-9C5C-6FAD2656E8C6}" type="datetimeFigureOut">
              <a:rPr lang="en-US">
                <a:solidFill>
                  <a:srgbClr val="04617B">
                    <a:shade val="90000"/>
                  </a:srgbClr>
                </a:solidFill>
              </a:rPr>
              <a:pPr>
                <a:defRPr/>
              </a:pPr>
              <a:t>6/13/2014</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E531EBC-A543-4D86-B5B0-0968938C5E0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78737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FD5FAEB-4EAC-4B0B-9547-94BBC27EC21B}" type="datetimeFigureOut">
              <a:rPr lang="en-US">
                <a:solidFill>
                  <a:srgbClr val="04617B">
                    <a:shade val="90000"/>
                  </a:srgbClr>
                </a:solidFill>
              </a:rPr>
              <a:pPr>
                <a:defRPr/>
              </a:pPr>
              <a:t>6/13/2014</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B4F2493-C93B-4283-BEB8-7ECC3288428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00258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5E6A2D6-30B4-467E-8078-83AD78C9DCE1}" type="datetimeFigureOut">
              <a:rPr lang="en-US">
                <a:solidFill>
                  <a:srgbClr val="04617B">
                    <a:shade val="90000"/>
                  </a:srgbClr>
                </a:solidFill>
              </a:rPr>
              <a:pPr>
                <a:defRPr/>
              </a:pPr>
              <a:t>6/13/2014</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CEC19528-F7CA-4DFD-9E27-57CF4E44AE9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4616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6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June 2014</a:t>
            </a:r>
            <a:endParaRPr lang="en-US"/>
          </a:p>
        </p:txBody>
      </p:sp>
      <p:sp>
        <p:nvSpPr>
          <p:cNvPr id="7" name="Slide Number Placeholder 6"/>
          <p:cNvSpPr>
            <a:spLocks noGrp="1"/>
          </p:cNvSpPr>
          <p:nvPr>
            <p:ph type="sldNum" sz="quarter" idx="12"/>
          </p:nvPr>
        </p:nvSpPr>
        <p:spPr/>
        <p:txBody>
          <a:bodyPr/>
          <a:lstStyle>
            <a:lvl1pPr>
              <a:defRPr/>
            </a:lvl1pPr>
          </a:lstStyle>
          <a:p>
            <a:fld id="{896CBDDE-ADDB-4969-B498-C64558BF0988}" type="slidenum">
              <a:rPr lang="en-US"/>
              <a:pPr/>
              <a:t>‹#›</a:t>
            </a:fld>
            <a:endParaRPr lang="en-US"/>
          </a:p>
        </p:txBody>
      </p:sp>
    </p:spTree>
    <p:extLst>
      <p:ext uri="{BB962C8B-B14F-4D97-AF65-F5344CB8AC3E}">
        <p14:creationId xmlns:p14="http://schemas.microsoft.com/office/powerpoint/2010/main" val="3305126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3" descr="esu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388" y="5661025"/>
            <a:ext cx="28638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684213" y="981075"/>
            <a:ext cx="7704137" cy="646113"/>
          </a:xfrm>
          <a:prstGeom prst="rect">
            <a:avLst/>
          </a:prstGeom>
          <a:noFill/>
        </p:spPr>
        <p:txBody>
          <a:bodyPr>
            <a:spAutoFit/>
          </a:bodyPr>
          <a:lstStyle/>
          <a:p>
            <a:pPr eaLnBrk="1" fontAlgn="auto" hangingPunct="1">
              <a:spcBef>
                <a:spcPts val="0"/>
              </a:spcBef>
              <a:spcAft>
                <a:spcPts val="0"/>
              </a:spcAft>
              <a:defRPr/>
            </a:pPr>
            <a:endParaRPr lang="en-US" sz="3600" dirty="0">
              <a:solidFill>
                <a:srgbClr val="04617B"/>
              </a:solidFill>
              <a:latin typeface="Constantia"/>
            </a:endParaRPr>
          </a:p>
        </p:txBody>
      </p:sp>
      <p:sp>
        <p:nvSpPr>
          <p:cNvPr id="4" name="TextBox 3"/>
          <p:cNvSpPr txBox="1"/>
          <p:nvPr userDrawn="1"/>
        </p:nvSpPr>
        <p:spPr>
          <a:xfrm>
            <a:off x="3240088" y="6426200"/>
            <a:ext cx="5400675"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sz="1400" dirty="0">
                <a:solidFill>
                  <a:srgbClr val="04617B"/>
                </a:solidFill>
                <a:latin typeface="Arial" pitchFamily="34" charset="0"/>
                <a:cs typeface="Arial" pitchFamily="34" charset="0"/>
              </a:rPr>
              <a:t>Free employment-focused upgrading for adults</a:t>
            </a:r>
          </a:p>
        </p:txBody>
      </p:sp>
      <p:sp>
        <p:nvSpPr>
          <p:cNvPr id="5" name="Date Placeholder 1"/>
          <p:cNvSpPr>
            <a:spLocks noGrp="1"/>
          </p:cNvSpPr>
          <p:nvPr>
            <p:ph type="dt" sz="half" idx="10"/>
          </p:nvPr>
        </p:nvSpPr>
        <p:spPr/>
        <p:txBody>
          <a:bodyPr/>
          <a:lstStyle>
            <a:lvl1pPr>
              <a:defRPr/>
            </a:lvl1pPr>
          </a:lstStyle>
          <a:p>
            <a:pPr>
              <a:defRPr/>
            </a:pPr>
            <a:fld id="{21F049EE-A13E-4756-A63E-83B95332F3A2}" type="datetimeFigureOut">
              <a:rPr lang="en-US">
                <a:solidFill>
                  <a:srgbClr val="04617B">
                    <a:shade val="90000"/>
                  </a:srgbClr>
                </a:solidFill>
              </a:rPr>
              <a:pPr>
                <a:defRPr/>
              </a:pPr>
              <a:t>6/13/2014</a:t>
            </a:fld>
            <a:endParaRPr lang="en-US">
              <a:solidFill>
                <a:srgbClr val="04617B">
                  <a:shade val="90000"/>
                </a:srgbClr>
              </a:solidFill>
            </a:endParaRPr>
          </a:p>
        </p:txBody>
      </p:sp>
      <p:sp>
        <p:nvSpPr>
          <p:cNvPr id="6" name="Slide Number Placeholder 3"/>
          <p:cNvSpPr>
            <a:spLocks noGrp="1"/>
          </p:cNvSpPr>
          <p:nvPr>
            <p:ph type="sldNum" sz="quarter" idx="11"/>
          </p:nvPr>
        </p:nvSpPr>
        <p:spPr/>
        <p:txBody>
          <a:bodyPr/>
          <a:lstStyle>
            <a:lvl1pPr>
              <a:defRPr/>
            </a:lvl1pPr>
          </a:lstStyle>
          <a:p>
            <a:pPr>
              <a:defRPr/>
            </a:pPr>
            <a:fld id="{CDEACB16-29E0-4432-95A7-2C126A20F69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56629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2EC7A08-83B8-4830-A7D6-6E13AC28B13C}" type="datetimeFigureOut">
              <a:rPr lang="en-US">
                <a:solidFill>
                  <a:srgbClr val="04617B">
                    <a:shade val="90000"/>
                  </a:srgbClr>
                </a:solidFill>
              </a:rPr>
              <a:pPr>
                <a:defRPr/>
              </a:pPr>
              <a:t>6/13/2014</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993CF01A-3467-4383-8F2B-3567F39373D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58090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265475B-15C5-4C1A-8CB8-8293F25A58E3}" type="datetimeFigureOut">
              <a:rPr lang="en-US">
                <a:solidFill>
                  <a:srgbClr val="04617B">
                    <a:shade val="90000"/>
                  </a:srgbClr>
                </a:solidFill>
              </a:rPr>
              <a:pPr>
                <a:defRPr/>
              </a:pPr>
              <a:t>6/13/2014</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03777C4-3CD5-4221-BEF7-DB7A5BA0BD6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76269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ight Triangle 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 name="Freeform 2"/>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4" name="Freeform 3"/>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solidFill>
                <a:prstClr val="black"/>
              </a:solidFill>
              <a:latin typeface="Constantia"/>
            </a:endParaRPr>
          </a:p>
        </p:txBody>
      </p:sp>
      <p:sp>
        <p:nvSpPr>
          <p:cNvPr id="7" name="Date Placeholder 4"/>
          <p:cNvSpPr>
            <a:spLocks noGrp="1"/>
          </p:cNvSpPr>
          <p:nvPr>
            <p:ph type="dt" sz="half" idx="10"/>
          </p:nvPr>
        </p:nvSpPr>
        <p:spPr/>
        <p:txBody>
          <a:bodyPr/>
          <a:lstStyle>
            <a:lvl1pPr>
              <a:defRPr/>
            </a:lvl1pPr>
          </a:lstStyle>
          <a:p>
            <a:pPr>
              <a:defRPr/>
            </a:pPr>
            <a:fld id="{44166A76-97B4-472B-9378-EA9B0D82E4ED}" type="datetimeFigureOut">
              <a:rPr lang="en-US">
                <a:solidFill>
                  <a:srgbClr val="04617B">
                    <a:shade val="90000"/>
                  </a:srgbClr>
                </a:solidFill>
              </a:rPr>
              <a:pPr>
                <a:defRPr/>
              </a:pPr>
              <a:t>6/13/2014</a:t>
            </a:fld>
            <a:endParaRPr lang="en-US">
              <a:solidFill>
                <a:srgbClr val="04617B">
                  <a:shade val="90000"/>
                </a:srgb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6"/>
          <p:cNvSpPr>
            <a:spLocks noGrp="1"/>
          </p:cNvSpPr>
          <p:nvPr>
            <p:ph type="sldNum" sz="quarter" idx="12"/>
          </p:nvPr>
        </p:nvSpPr>
        <p:spPr>
          <a:xfrm>
            <a:off x="8077200" y="6356350"/>
            <a:ext cx="609600" cy="365125"/>
          </a:xfrm>
        </p:spPr>
        <p:txBody>
          <a:bodyPr/>
          <a:lstStyle>
            <a:lvl1pPr>
              <a:defRPr/>
            </a:lvl1pPr>
          </a:lstStyle>
          <a:p>
            <a:pPr>
              <a:defRPr/>
            </a:pPr>
            <a:fld id="{2E78D5A4-3BC4-4E24-809B-BBE4919FA1C6}" type="slidenum">
              <a:rPr lang="en-US">
                <a:solidFill>
                  <a:srgbClr val="04617B">
                    <a:shade val="90000"/>
                  </a:srgbClr>
                </a:solidFill>
              </a:rPr>
              <a:pPr>
                <a:defRPr/>
              </a:pPr>
              <a:t>‹#›</a:t>
            </a:fld>
            <a:endParaRPr lang="en-US">
              <a:solidFill>
                <a:srgbClr val="04617B">
                  <a:shade val="90000"/>
                </a:srgbClr>
              </a:solidFill>
            </a:endParaRPr>
          </a:p>
        </p:txBody>
      </p:sp>
      <p:pic>
        <p:nvPicPr>
          <p:cNvPr id="2050" name="Picture 2"/>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188641"/>
            <a:ext cx="1008111" cy="97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userDrawn="1"/>
        </p:nvSpPr>
        <p:spPr>
          <a:xfrm>
            <a:off x="1403647" y="308396"/>
            <a:ext cx="5976664" cy="738664"/>
          </a:xfrm>
          <a:prstGeom prst="rect">
            <a:avLst/>
          </a:prstGeom>
          <a:noFill/>
        </p:spPr>
        <p:txBody>
          <a:bodyPr wrap="square" rtlCol="0">
            <a:spAutoFit/>
          </a:bodyPr>
          <a:lstStyle/>
          <a:p>
            <a:pPr eaLnBrk="1" hangingPunct="1"/>
            <a:r>
              <a:rPr lang="en-US" sz="2400" b="1" dirty="0" smtClean="0">
                <a:solidFill>
                  <a:srgbClr val="7CCA62">
                    <a:lumMod val="75000"/>
                  </a:srgbClr>
                </a:solidFill>
                <a:latin typeface="Constantia"/>
                <a:cs typeface="Times New Roman" panose="02020603050405020304" pitchFamily="18" charset="0"/>
              </a:rPr>
              <a:t>ESU: Essential Skills Upgrading</a:t>
            </a:r>
          </a:p>
          <a:p>
            <a:pPr eaLnBrk="1" hangingPunct="1"/>
            <a:r>
              <a:rPr lang="en-US" b="1" dirty="0" smtClean="0">
                <a:solidFill>
                  <a:srgbClr val="0F6FC6">
                    <a:lumMod val="75000"/>
                  </a:srgbClr>
                </a:solidFill>
                <a:latin typeface="Constantia"/>
                <a:cs typeface="Times New Roman" panose="02020603050405020304" pitchFamily="18" charset="0"/>
              </a:rPr>
              <a:t>A Continuing Education Program</a:t>
            </a:r>
            <a:endParaRPr lang="en-CA" b="1" dirty="0">
              <a:solidFill>
                <a:srgbClr val="0F6FC6">
                  <a:lumMod val="75000"/>
                </a:srgbClr>
              </a:solidFill>
              <a:latin typeface="Constantia"/>
              <a:cs typeface="Times New Roman" panose="02020603050405020304" pitchFamily="18" charset="0"/>
            </a:endParaRPr>
          </a:p>
        </p:txBody>
      </p:sp>
    </p:spTree>
    <p:extLst>
      <p:ext uri="{BB962C8B-B14F-4D97-AF65-F5344CB8AC3E}">
        <p14:creationId xmlns:p14="http://schemas.microsoft.com/office/powerpoint/2010/main" val="193113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8B3ED0-5FA9-4941-98A8-DCD24C683A79}" type="datetimeFigureOut">
              <a:rPr lang="en-US">
                <a:solidFill>
                  <a:srgbClr val="04617B">
                    <a:shade val="90000"/>
                  </a:srgbClr>
                </a:solidFill>
              </a:rPr>
              <a:pPr>
                <a:defRPr/>
              </a:pPr>
              <a:t>6/13/2014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B2E4F5C-261E-4722-886B-659F5009186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1713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B3BA74-B0AF-434D-8FDD-758739A935D7}" type="datetimeFigureOut">
              <a:rPr lang="en-US">
                <a:solidFill>
                  <a:srgbClr val="04617B">
                    <a:shade val="90000"/>
                  </a:srgbClr>
                </a:solidFill>
              </a:rPr>
              <a:pPr>
                <a:defRPr/>
              </a:pPr>
              <a:t>6/13/2014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D0F0DBC-21DA-4271-97B1-F471AD47833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16218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07991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94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54234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5219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June 2014</a:t>
            </a:r>
            <a:endParaRPr lang="en-US"/>
          </a:p>
        </p:txBody>
      </p:sp>
      <p:sp>
        <p:nvSpPr>
          <p:cNvPr id="9" name="Slide Number Placeholder 8"/>
          <p:cNvSpPr>
            <a:spLocks noGrp="1"/>
          </p:cNvSpPr>
          <p:nvPr>
            <p:ph type="sldNum" sz="quarter" idx="12"/>
          </p:nvPr>
        </p:nvSpPr>
        <p:spPr/>
        <p:txBody>
          <a:bodyPr/>
          <a:lstStyle>
            <a:lvl1pPr>
              <a:defRPr/>
            </a:lvl1pPr>
          </a:lstStyle>
          <a:p>
            <a:fld id="{F199A621-527F-4419-8114-66700E9D8B3C}" type="slidenum">
              <a:rPr lang="en-US"/>
              <a:pPr/>
              <a:t>‹#›</a:t>
            </a:fld>
            <a:endParaRPr lang="en-US"/>
          </a:p>
        </p:txBody>
      </p:sp>
    </p:spTree>
    <p:extLst>
      <p:ext uri="{BB962C8B-B14F-4D97-AF65-F5344CB8AC3E}">
        <p14:creationId xmlns:p14="http://schemas.microsoft.com/office/powerpoint/2010/main" val="885856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85458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81318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22339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7750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3541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35322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6A8B2BE-5914-4400-A4C7-72926ECCD7FA}" type="datetimeFigureOut">
              <a:rPr lang="en-CA" smtClean="0">
                <a:solidFill>
                  <a:prstClr val="black">
                    <a:tint val="75000"/>
                  </a:prstClr>
                </a:solidFill>
              </a:rPr>
              <a:pPr/>
              <a:t>13/06/2014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C8F7B92-0EB6-4616-8B3B-0012FF6ED3F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58724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17463" y="-20638"/>
            <a:ext cx="9159876" cy="6878638"/>
            <a:chOff x="-11" y="-13"/>
            <a:chExt cx="5770" cy="4333"/>
          </a:xfrm>
        </p:grpSpPr>
        <p:sp>
          <p:nvSpPr>
            <p:cNvPr id="2050"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EAEAEA"/>
                </a:solidFill>
              </a:endParaRPr>
            </a:p>
          </p:txBody>
        </p:sp>
        <p:sp>
          <p:nvSpPr>
            <p:cNvPr id="2051"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EAEAEA"/>
                </a:solidFill>
              </a:endParaRPr>
            </a:p>
          </p:txBody>
        </p:sp>
        <p:sp>
          <p:nvSpPr>
            <p:cNvPr id="2052"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3"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4"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5"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6"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7"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8"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59"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60"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61"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62"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63"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64"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2065"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grpSp>
      <p:sp>
        <p:nvSpPr>
          <p:cNvPr id="2067" name="Rectangle 19"/>
          <p:cNvSpPr>
            <a:spLocks noGrp="1" noChangeArrowheads="1"/>
          </p:cNvSpPr>
          <p:nvPr>
            <p:ph type="ctrTitle" sz="quarter"/>
          </p:nvPr>
        </p:nvSpPr>
        <p:spPr>
          <a:xfrm>
            <a:off x="1295400" y="2286000"/>
            <a:ext cx="7772400" cy="1143000"/>
          </a:xfrm>
        </p:spPr>
        <p:txBody>
          <a:bodyPr/>
          <a:lstStyle>
            <a:lvl1pPr>
              <a:defRPr/>
            </a:lvl1pPr>
          </a:lstStyle>
          <a:p>
            <a:pPr lvl="0"/>
            <a:r>
              <a:rPr lang="en-US" noProof="0" smtClean="0"/>
              <a:t>Click to edit Master title style</a:t>
            </a:r>
            <a:endParaRPr lang="en-US" noProof="0" dirty="0" smtClean="0"/>
          </a:p>
        </p:txBody>
      </p:sp>
      <p:sp>
        <p:nvSpPr>
          <p:cNvPr id="2068" name="Rectangle 20"/>
          <p:cNvSpPr>
            <a:spLocks noGrp="1" noChangeArrowheads="1"/>
          </p:cNvSpPr>
          <p:nvPr>
            <p:ph type="subTitle" sz="quarter" idx="1"/>
          </p:nvPr>
        </p:nvSpPr>
        <p:spPr>
          <a:xfrm>
            <a:off x="2057400" y="3810000"/>
            <a:ext cx="6400800" cy="1752600"/>
          </a:xfrm>
        </p:spPr>
        <p:txBody>
          <a:bodyPr/>
          <a:lstStyle>
            <a:lvl1pPr marL="0" indent="0" algn="ctr">
              <a:buFontTx/>
              <a:buNone/>
              <a:defRPr/>
            </a:lvl1pPr>
          </a:lstStyle>
          <a:p>
            <a:pPr lvl="0"/>
            <a:r>
              <a:rPr lang="en-US"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2070" name="Rectangle 22"/>
          <p:cNvSpPr>
            <a:spLocks noGrp="1" noChangeArrowheads="1"/>
          </p:cNvSpPr>
          <p:nvPr>
            <p:ph type="ftr" sz="quarter" idx="3"/>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2071" name="Rectangle 23"/>
          <p:cNvSpPr>
            <a:spLocks noGrp="1" noChangeArrowheads="1"/>
          </p:cNvSpPr>
          <p:nvPr>
            <p:ph type="sldNum" sz="quarter" idx="4"/>
          </p:nvPr>
        </p:nvSpPr>
        <p:spPr/>
        <p:txBody>
          <a:bodyPr/>
          <a:lstStyle>
            <a:lvl1pPr>
              <a:defRPr/>
            </a:lvl1pPr>
          </a:lstStyle>
          <a:p>
            <a:fld id="{ABAD2830-F273-4060-86D4-4212F883872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35256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9AED484-F614-4F83-9E0A-076B4E5CA0E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231021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AB13AC2-A539-44A5-A75A-C18879A0169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33376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June 2014</a:t>
            </a:r>
            <a:endParaRPr lang="en-US"/>
          </a:p>
        </p:txBody>
      </p:sp>
      <p:sp>
        <p:nvSpPr>
          <p:cNvPr id="5" name="Slide Number Placeholder 4"/>
          <p:cNvSpPr>
            <a:spLocks noGrp="1"/>
          </p:cNvSpPr>
          <p:nvPr>
            <p:ph type="sldNum" sz="quarter" idx="12"/>
          </p:nvPr>
        </p:nvSpPr>
        <p:spPr/>
        <p:txBody>
          <a:bodyPr/>
          <a:lstStyle>
            <a:lvl1pPr>
              <a:defRPr/>
            </a:lvl1pPr>
          </a:lstStyle>
          <a:p>
            <a:fld id="{05DA4931-8AD3-4F39-AFC6-75B298129106}" type="slidenum">
              <a:rPr lang="en-US"/>
              <a:pPr/>
              <a:t>‹#›</a:t>
            </a:fld>
            <a:endParaRPr lang="en-US"/>
          </a:p>
        </p:txBody>
      </p:sp>
    </p:spTree>
    <p:extLst>
      <p:ext uri="{BB962C8B-B14F-4D97-AF65-F5344CB8AC3E}">
        <p14:creationId xmlns:p14="http://schemas.microsoft.com/office/powerpoint/2010/main" val="4157193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6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896CBDDE-ADDB-4969-B498-C64558BF098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30174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F199A621-527F-4419-8114-66700E9D8B3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14454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5DA4931-8AD3-4F39-AFC6-75B29812910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32384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E9BF9D10-0EE8-4FE1-A679-2758A24CF54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388412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2C72B9CC-8F96-454A-86EE-0F0157364D5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354302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F6DDDB1C-7DF6-4C06-BC2C-8CA3CB84B2E6}"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76678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8186030-5CC8-4862-BD32-64EE76B21CF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15069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6125" y="609600"/>
            <a:ext cx="1946275"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4125" y="609600"/>
            <a:ext cx="568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EAEAEA"/>
                </a:solidFill>
              </a:rPr>
              <a:t>June 2014</a:t>
            </a:r>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8DE86A5-5193-4F6E-B814-5140BB00CB2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534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June 2014</a:t>
            </a:r>
            <a:endParaRPr lang="en-US"/>
          </a:p>
        </p:txBody>
      </p:sp>
      <p:sp>
        <p:nvSpPr>
          <p:cNvPr id="4" name="Slide Number Placeholder 3"/>
          <p:cNvSpPr>
            <a:spLocks noGrp="1"/>
          </p:cNvSpPr>
          <p:nvPr>
            <p:ph type="sldNum" sz="quarter" idx="12"/>
          </p:nvPr>
        </p:nvSpPr>
        <p:spPr/>
        <p:txBody>
          <a:bodyPr/>
          <a:lstStyle>
            <a:lvl1pPr>
              <a:defRPr/>
            </a:lvl1pPr>
          </a:lstStyle>
          <a:p>
            <a:fld id="{E9BF9D10-0EE8-4FE1-A679-2758A24CF54E}" type="slidenum">
              <a:rPr lang="en-US"/>
              <a:pPr/>
              <a:t>‹#›</a:t>
            </a:fld>
            <a:endParaRPr lang="en-US"/>
          </a:p>
        </p:txBody>
      </p:sp>
    </p:spTree>
    <p:extLst>
      <p:ext uri="{BB962C8B-B14F-4D97-AF65-F5344CB8AC3E}">
        <p14:creationId xmlns:p14="http://schemas.microsoft.com/office/powerpoint/2010/main" val="344762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June 2014</a:t>
            </a:r>
            <a:endParaRPr lang="en-US"/>
          </a:p>
        </p:txBody>
      </p:sp>
      <p:sp>
        <p:nvSpPr>
          <p:cNvPr id="7" name="Slide Number Placeholder 6"/>
          <p:cNvSpPr>
            <a:spLocks noGrp="1"/>
          </p:cNvSpPr>
          <p:nvPr>
            <p:ph type="sldNum" sz="quarter" idx="12"/>
          </p:nvPr>
        </p:nvSpPr>
        <p:spPr/>
        <p:txBody>
          <a:bodyPr/>
          <a:lstStyle>
            <a:lvl1pPr>
              <a:defRPr/>
            </a:lvl1pPr>
          </a:lstStyle>
          <a:p>
            <a:fld id="{2C72B9CC-8F96-454A-86EE-0F0157364D54}" type="slidenum">
              <a:rPr lang="en-US"/>
              <a:pPr/>
              <a:t>‹#›</a:t>
            </a:fld>
            <a:endParaRPr lang="en-US"/>
          </a:p>
        </p:txBody>
      </p:sp>
    </p:spTree>
    <p:extLst>
      <p:ext uri="{BB962C8B-B14F-4D97-AF65-F5344CB8AC3E}">
        <p14:creationId xmlns:p14="http://schemas.microsoft.com/office/powerpoint/2010/main" val="295621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June 2014</a:t>
            </a:r>
            <a:endParaRPr lang="en-US"/>
          </a:p>
        </p:txBody>
      </p:sp>
      <p:sp>
        <p:nvSpPr>
          <p:cNvPr id="7" name="Slide Number Placeholder 6"/>
          <p:cNvSpPr>
            <a:spLocks noGrp="1"/>
          </p:cNvSpPr>
          <p:nvPr>
            <p:ph type="sldNum" sz="quarter" idx="12"/>
          </p:nvPr>
        </p:nvSpPr>
        <p:spPr/>
        <p:txBody>
          <a:bodyPr/>
          <a:lstStyle>
            <a:lvl1pPr>
              <a:defRPr/>
            </a:lvl1pPr>
          </a:lstStyle>
          <a:p>
            <a:fld id="{F6DDDB1C-7DF6-4C06-BC2C-8CA3CB84B2E6}" type="slidenum">
              <a:rPr lang="en-US"/>
              <a:pPr/>
              <a:t>‹#›</a:t>
            </a:fld>
            <a:endParaRPr lang="en-US"/>
          </a:p>
        </p:txBody>
      </p:sp>
    </p:spTree>
    <p:extLst>
      <p:ext uri="{BB962C8B-B14F-4D97-AF65-F5344CB8AC3E}">
        <p14:creationId xmlns:p14="http://schemas.microsoft.com/office/powerpoint/2010/main" val="18648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17463" y="-20638"/>
            <a:ext cx="9159876" cy="6878638"/>
            <a:chOff x="-11" y="-13"/>
            <a:chExt cx="5770" cy="4333"/>
          </a:xfrm>
        </p:grpSpPr>
        <p:sp>
          <p:nvSpPr>
            <p:cNvPr id="1026"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9"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0"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1"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2"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3"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4"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5"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6"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7"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8"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9"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0"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1"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043" name="Rectangle 19"/>
          <p:cNvSpPr>
            <a:spLocks noGrp="1" noChangeArrowheads="1"/>
          </p:cNvSpPr>
          <p:nvPr>
            <p:ph type="title"/>
          </p:nvPr>
        </p:nvSpPr>
        <p:spPr bwMode="auto">
          <a:xfrm>
            <a:off x="1270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1044" name="Rectangle 20"/>
          <p:cNvSpPr>
            <a:spLocks noGrp="1" noChangeArrowheads="1"/>
          </p:cNvSpPr>
          <p:nvPr>
            <p:ph type="body" idx="1"/>
          </p:nvPr>
        </p:nvSpPr>
        <p:spPr bwMode="auto">
          <a:xfrm>
            <a:off x="12541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5" name="Rectangle 21"/>
          <p:cNvSpPr>
            <a:spLocks noGrp="1" noChangeArrowheads="1"/>
          </p:cNvSpPr>
          <p:nvPr>
            <p:ph type="dt" sz="half" idx="2"/>
          </p:nvPr>
        </p:nvSpPr>
        <p:spPr bwMode="auto">
          <a:xfrm>
            <a:off x="12414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46" name="Rectangle 22"/>
          <p:cNvSpPr>
            <a:spLocks noGrp="1" noChangeArrowheads="1"/>
          </p:cNvSpPr>
          <p:nvPr>
            <p:ph type="ftr" sz="quarter" idx="3"/>
          </p:nvPr>
        </p:nvSpPr>
        <p:spPr bwMode="auto">
          <a:xfrm>
            <a:off x="367982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smtClean="0"/>
              <a:t>June 2014</a:t>
            </a:r>
            <a:endParaRPr lang="en-US" dirty="0"/>
          </a:p>
        </p:txBody>
      </p:sp>
      <p:sp>
        <p:nvSpPr>
          <p:cNvPr id="1047" name="Rectangle 23"/>
          <p:cNvSpPr>
            <a:spLocks noGrp="1" noChangeArrowheads="1"/>
          </p:cNvSpPr>
          <p:nvPr>
            <p:ph type="sldNum" sz="quarter" idx="4"/>
          </p:nvPr>
        </p:nvSpPr>
        <p:spPr bwMode="auto">
          <a:xfrm>
            <a:off x="71088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99F1CA9D-7821-47AD-A6E4-8DB98AEA0B3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auto">
              <a:spcBef>
                <a:spcPts val="0"/>
              </a:spcBef>
              <a:spcAft>
                <a:spcPts val="0"/>
              </a:spcAft>
            </a:pPr>
            <a:endParaRPr lang="en-CA">
              <a:solidFill>
                <a:srgbClr val="676A55">
                  <a:tint val="60000"/>
                  <a:satMod val="155000"/>
                </a:srgbClr>
              </a:solidFill>
              <a:latin typeface="Rockwe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fontAlgn="auto">
              <a:spcBef>
                <a:spcPts val="0"/>
              </a:spcBef>
              <a:spcAft>
                <a:spcPts val="0"/>
              </a:spcAft>
            </a:pPr>
            <a:fld id="{80F70261-294E-4208-8249-05D3937E2DB0}" type="datetimeFigureOut">
              <a:rPr lang="en-CA" smtClean="0">
                <a:solidFill>
                  <a:srgbClr val="676A55">
                    <a:tint val="60000"/>
                    <a:satMod val="155000"/>
                  </a:srgbClr>
                </a:solidFill>
                <a:latin typeface="Rockwell"/>
              </a:rPr>
              <a:pPr fontAlgn="auto">
                <a:spcBef>
                  <a:spcPts val="0"/>
                </a:spcBef>
                <a:spcAft>
                  <a:spcPts val="0"/>
                </a:spcAft>
              </a:pPr>
              <a:t>13/06/2014</a:t>
            </a:fld>
            <a:endParaRPr lang="en-CA">
              <a:solidFill>
                <a:srgbClr val="676A55">
                  <a:tint val="60000"/>
                  <a:satMod val="155000"/>
                </a:srgbClr>
              </a:solidFill>
              <a:latin typeface="Rockwe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auto">
              <a:spcBef>
                <a:spcPts val="0"/>
              </a:spcBef>
              <a:spcAft>
                <a:spcPts val="0"/>
              </a:spcAft>
            </a:pPr>
            <a:fld id="{E96225E7-B606-4585-A730-65D780B83945}" type="slidenum">
              <a:rPr lang="en-CA" smtClean="0">
                <a:solidFill>
                  <a:srgbClr val="EAEBDE">
                    <a:shade val="90000"/>
                  </a:srgbClr>
                </a:solidFill>
                <a:latin typeface="Rockwell"/>
              </a:rPr>
              <a:pPr fontAlgn="auto">
                <a:spcBef>
                  <a:spcPts val="0"/>
                </a:spcBef>
                <a:spcAft>
                  <a:spcPts val="0"/>
                </a:spcAft>
              </a:pPr>
              <a:t>‹#›</a:t>
            </a:fld>
            <a:endParaRPr lang="en-CA">
              <a:solidFill>
                <a:srgbClr val="EAEBDE">
                  <a:shade val="90000"/>
                </a:srgbClr>
              </a:solidFill>
              <a:latin typeface="Rockwe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6789742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00BD529-8663-4487-A337-F83B3072BCA3}" type="slidenum">
              <a:rPr lang="en-US" smtClean="0">
                <a:latin typeface="Tahoma" charset="0"/>
              </a:rPr>
              <a:pPr/>
              <a:t>‹#›</a:t>
            </a:fld>
            <a:endParaRPr lang="en-US">
              <a:latin typeface="Tahoma" charset="0"/>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solidFill>
                  <a:srgbClr val="C9C2D1"/>
                </a:solidFill>
                <a:latin typeface="Tahoma" charset="0"/>
              </a:rPr>
              <a:t>St. Louis Adult Learning &amp; Continuing Education Centres</a:t>
            </a:r>
            <a:endParaRPr lang="en-US">
              <a:solidFill>
                <a:srgbClr val="C9C2D1"/>
              </a:solidFill>
              <a:latin typeface="Tahoma" charset="0"/>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smtClean="0">
                <a:solidFill>
                  <a:srgbClr val="C9C2D1"/>
                </a:solidFill>
                <a:latin typeface="Tahoma" charset="0"/>
              </a:rPr>
              <a:t>April 2011</a:t>
            </a:r>
            <a:endParaRPr lang="en-US">
              <a:solidFill>
                <a:srgbClr val="C9C2D1"/>
              </a:solidFill>
              <a:latin typeface="Tahoma" charset="0"/>
            </a:endParaRPr>
          </a:p>
        </p:txBody>
      </p:sp>
    </p:spTree>
    <p:extLst>
      <p:ext uri="{BB962C8B-B14F-4D97-AF65-F5344CB8AC3E}">
        <p14:creationId xmlns:p14="http://schemas.microsoft.com/office/powerpoint/2010/main" val="398010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E0A844D-6E85-4245-BC53-34E563C719E1}" type="datetimeFigureOut">
              <a:rPr lang="en-US">
                <a:solidFill>
                  <a:srgbClr val="04617B">
                    <a:shade val="90000"/>
                  </a:srgbClr>
                </a:solidFill>
              </a:rPr>
              <a:pPr>
                <a:defRPr/>
              </a:pPr>
              <a:t>6/13/2014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78955C17-4452-4C98-AAB4-FA4694C5A8E5}" type="slidenum">
              <a:rPr lang="en-US">
                <a:solidFill>
                  <a:srgbClr val="04617B">
                    <a:shade val="90000"/>
                  </a:srgbClr>
                </a:solidFill>
              </a:rPr>
              <a:pPr>
                <a:defRPr/>
              </a:pPr>
              <a:t>‹#›</a:t>
            </a:fld>
            <a:endParaRPr lang="en-US">
              <a:solidFill>
                <a:srgbClr val="04617B">
                  <a:shade val="90000"/>
                </a:srgb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solidFill>
                  <a:prstClr val="black"/>
                </a:solidFill>
                <a:latin typeface="Constantia"/>
              </a:endParaRPr>
            </a:p>
          </p:txBody>
        </p:sp>
      </p:grpSp>
    </p:spTree>
    <p:extLst>
      <p:ext uri="{BB962C8B-B14F-4D97-AF65-F5344CB8AC3E}">
        <p14:creationId xmlns:p14="http://schemas.microsoft.com/office/powerpoint/2010/main" val="93170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6A8B2BE-5914-4400-A4C7-72926ECCD7FA}" type="datetimeFigureOut">
              <a:rPr lang="en-CA" smtClean="0">
                <a:solidFill>
                  <a:prstClr val="black">
                    <a:tint val="75000"/>
                  </a:prstClr>
                </a:solidFill>
                <a:latin typeface="Calibri"/>
              </a:rPr>
              <a:pPr eaLnBrk="1" fontAlgn="auto" hangingPunct="1">
                <a:spcBef>
                  <a:spcPts val="0"/>
                </a:spcBef>
                <a:spcAft>
                  <a:spcPts val="0"/>
                </a:spcAft>
              </a:pPr>
              <a:t>13/06/2014</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C8F7B92-0EB6-4616-8B3B-0012FF6ED3FF}" type="slidenum">
              <a:rPr lang="en-CA" smtClean="0">
                <a:solidFill>
                  <a:prstClr val="black">
                    <a:tint val="75000"/>
                  </a:prstClr>
                </a:solidFill>
                <a:latin typeface="Calibri"/>
              </a:rPr>
              <a:pPr eaLnBrk="1" fontAlgn="auto" hangingPunct="1">
                <a:spcBef>
                  <a:spcPts val="0"/>
                </a:spcBef>
                <a:spcAft>
                  <a:spcPts val="0"/>
                </a:spcAft>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644286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17463" y="-20638"/>
            <a:ext cx="9159876" cy="6878638"/>
            <a:chOff x="-11" y="-13"/>
            <a:chExt cx="5770" cy="4333"/>
          </a:xfrm>
        </p:grpSpPr>
        <p:sp>
          <p:nvSpPr>
            <p:cNvPr id="1026"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EAEAEA"/>
                </a:solidFill>
              </a:endParaRPr>
            </a:p>
          </p:txBody>
        </p:sp>
        <p:sp>
          <p:nvSpPr>
            <p:cNvPr id="1027"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EAEAEA"/>
                </a:solidFill>
              </a:endParaRPr>
            </a:p>
          </p:txBody>
        </p:sp>
        <p:sp>
          <p:nvSpPr>
            <p:cNvPr id="1028"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29"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0"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1"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2"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3"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4"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5"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6"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7"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8"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39"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40"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sp>
          <p:nvSpPr>
            <p:cNvPr id="1041"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solidFill>
                  <a:srgbClr val="EAEAEA"/>
                </a:solidFill>
              </a:endParaRPr>
            </a:p>
          </p:txBody>
        </p:sp>
      </p:grpSp>
      <p:sp>
        <p:nvSpPr>
          <p:cNvPr id="1043" name="Rectangle 19"/>
          <p:cNvSpPr>
            <a:spLocks noGrp="1" noChangeArrowheads="1"/>
          </p:cNvSpPr>
          <p:nvPr>
            <p:ph type="title"/>
          </p:nvPr>
        </p:nvSpPr>
        <p:spPr bwMode="auto">
          <a:xfrm>
            <a:off x="1270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1044" name="Rectangle 20"/>
          <p:cNvSpPr>
            <a:spLocks noGrp="1" noChangeArrowheads="1"/>
          </p:cNvSpPr>
          <p:nvPr>
            <p:ph type="body" idx="1"/>
          </p:nvPr>
        </p:nvSpPr>
        <p:spPr bwMode="auto">
          <a:xfrm>
            <a:off x="12541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5" name="Rectangle 21"/>
          <p:cNvSpPr>
            <a:spLocks noGrp="1" noChangeArrowheads="1"/>
          </p:cNvSpPr>
          <p:nvPr>
            <p:ph type="dt" sz="half" idx="2"/>
          </p:nvPr>
        </p:nvSpPr>
        <p:spPr bwMode="auto">
          <a:xfrm>
            <a:off x="12414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solidFill>
                <a:srgbClr val="EAEAEA"/>
              </a:solidFill>
            </a:endParaRPr>
          </a:p>
        </p:txBody>
      </p:sp>
      <p:sp>
        <p:nvSpPr>
          <p:cNvPr id="1046" name="Rectangle 22"/>
          <p:cNvSpPr>
            <a:spLocks noGrp="1" noChangeArrowheads="1"/>
          </p:cNvSpPr>
          <p:nvPr>
            <p:ph type="ftr" sz="quarter" idx="3"/>
          </p:nvPr>
        </p:nvSpPr>
        <p:spPr bwMode="auto">
          <a:xfrm>
            <a:off x="367982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smtClean="0">
                <a:solidFill>
                  <a:srgbClr val="EAEAEA"/>
                </a:solidFill>
              </a:rPr>
              <a:t>June 2014</a:t>
            </a:r>
            <a:endParaRPr lang="en-US" dirty="0">
              <a:solidFill>
                <a:srgbClr val="EAEAEA"/>
              </a:solidFill>
            </a:endParaRPr>
          </a:p>
        </p:txBody>
      </p:sp>
      <p:sp>
        <p:nvSpPr>
          <p:cNvPr id="1047" name="Rectangle 23"/>
          <p:cNvSpPr>
            <a:spLocks noGrp="1" noChangeArrowheads="1"/>
          </p:cNvSpPr>
          <p:nvPr>
            <p:ph type="sldNum" sz="quarter" idx="4"/>
          </p:nvPr>
        </p:nvSpPr>
        <p:spPr bwMode="auto">
          <a:xfrm>
            <a:off x="71088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99F1CA9D-7821-47AD-A6E4-8DB98AEA0B3D}" type="slidenum">
              <a:rPr lang="en-US" smtClean="0">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15606871"/>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30.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5400" y="692696"/>
            <a:ext cx="7772400" cy="2736304"/>
          </a:xfrm>
        </p:spPr>
        <p:txBody>
          <a:bodyPr/>
          <a:lstStyle/>
          <a:p>
            <a:r>
              <a:rPr lang="en-US" sz="6000" dirty="0" smtClean="0">
                <a:latin typeface="Book Antiqua" panose="02040602050305030304" pitchFamily="18" charset="0"/>
              </a:rPr>
              <a:t>I Just Need a Job!!!</a:t>
            </a:r>
            <a:br>
              <a:rPr lang="en-US" sz="6000" dirty="0" smtClean="0">
                <a:latin typeface="Book Antiqua" panose="02040602050305030304" pitchFamily="18" charset="0"/>
              </a:rPr>
            </a:br>
            <a:r>
              <a:rPr lang="en-US" sz="2800" dirty="0" smtClean="0">
                <a:latin typeface="Book Antiqua" panose="02040602050305030304" pitchFamily="18" charset="0"/>
              </a:rPr>
              <a:t>(please complete the front portion of the workshop evaluation)</a:t>
            </a:r>
            <a:endParaRPr lang="en-US" sz="2800" dirty="0">
              <a:latin typeface="Book Antiqua" panose="02040602050305030304" pitchFamily="18" charset="0"/>
            </a:endParaRPr>
          </a:p>
        </p:txBody>
      </p:sp>
      <p:sp>
        <p:nvSpPr>
          <p:cNvPr id="3" name="Subtitle 2"/>
          <p:cNvSpPr>
            <a:spLocks noGrp="1"/>
          </p:cNvSpPr>
          <p:nvPr>
            <p:ph type="subTitle" sz="quarter" idx="1"/>
          </p:nvPr>
        </p:nvSpPr>
        <p:spPr/>
        <p:txBody>
          <a:bodyPr/>
          <a:lstStyle/>
          <a:p>
            <a:r>
              <a:rPr lang="en-US" dirty="0" smtClean="0">
                <a:latin typeface="Book Antiqua" panose="02040602050305030304" pitchFamily="18" charset="0"/>
              </a:rPr>
              <a:t>Presented by:  Jane Tuer and Lisa McArthur, Project READ Literacy Network</a:t>
            </a:r>
            <a:endParaRPr lang="en-US" dirty="0">
              <a:latin typeface="Book Antiqua" panose="02040602050305030304" pitchFamily="18" charset="0"/>
            </a:endParaRPr>
          </a:p>
        </p:txBody>
      </p:sp>
      <p:sp>
        <p:nvSpPr>
          <p:cNvPr id="4" name="Footer Placeholder 3"/>
          <p:cNvSpPr>
            <a:spLocks noGrp="1"/>
          </p:cNvSpPr>
          <p:nvPr>
            <p:ph type="ftr" sz="quarter" idx="3"/>
          </p:nvPr>
        </p:nvSpPr>
        <p:spPr/>
        <p:txBody>
          <a:bodyPr/>
          <a:lstStyle/>
          <a:p>
            <a:r>
              <a:rPr lang="en-US" dirty="0" smtClean="0"/>
              <a:t>June 2014</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838475"/>
            <a:ext cx="739412" cy="709836"/>
          </a:xfrm>
          <a:prstGeom prst="rect">
            <a:avLst/>
          </a:prstGeom>
        </p:spPr>
      </p:pic>
    </p:spTree>
    <p:extLst>
      <p:ext uri="{BB962C8B-B14F-4D97-AF65-F5344CB8AC3E}">
        <p14:creationId xmlns:p14="http://schemas.microsoft.com/office/powerpoint/2010/main" val="2628617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What Does This Mean???</a:t>
            </a:r>
          </a:p>
        </p:txBody>
      </p:sp>
      <p:sp>
        <p:nvSpPr>
          <p:cNvPr id="14339" name="Content Placeholder 2"/>
          <p:cNvSpPr>
            <a:spLocks noGrp="1"/>
          </p:cNvSpPr>
          <p:nvPr>
            <p:ph sz="quarter" idx="1"/>
          </p:nvPr>
        </p:nvSpPr>
        <p:spPr>
          <a:xfrm>
            <a:off x="1691679" y="1905000"/>
            <a:ext cx="7074495" cy="4191000"/>
          </a:xfrm>
        </p:spPr>
        <p:txBody>
          <a:bodyPr/>
          <a:lstStyle/>
          <a:p>
            <a:pPr marL="0" indent="0" eaLnBrk="1" hangingPunct="1">
              <a:lnSpc>
                <a:spcPts val="3075"/>
              </a:lnSpc>
              <a:spcBef>
                <a:spcPts val="600"/>
              </a:spcBef>
              <a:buFont typeface="Wingdings" pitchFamily="-107" charset="2"/>
              <a:buNone/>
            </a:pPr>
            <a:r>
              <a:rPr lang="en-US" altLang="en-US" sz="2400" dirty="0" smtClean="0">
                <a:latin typeface="Palatino" pitchFamily="-107" charset="0"/>
                <a:cs typeface="Palatino" pitchFamily="-107" charset="0"/>
              </a:rPr>
              <a:t>Planck developed his quantum theory further and derived a universal constant, which came to be known as Planck's constant. The resulting law states that the energy of each quantum is equal to the frequency of the radiation multiplied by the universal constant: E=f*h, where h is 6.63 * 10E-34 </a:t>
            </a:r>
            <a:r>
              <a:rPr lang="en-US" altLang="en-US" sz="2400" dirty="0" err="1" smtClean="0">
                <a:latin typeface="Palatino" pitchFamily="-107" charset="0"/>
                <a:cs typeface="Palatino" pitchFamily="-107" charset="0"/>
              </a:rPr>
              <a:t>Js</a:t>
            </a:r>
            <a:r>
              <a:rPr lang="en-US" altLang="en-US" sz="2400" dirty="0" smtClean="0">
                <a:latin typeface="Palatino" pitchFamily="-107" charset="0"/>
                <a:cs typeface="Palatino" pitchFamily="-107" charset="0"/>
              </a:rPr>
              <a:t>. The discovery of quanta </a:t>
            </a:r>
            <a:r>
              <a:rPr lang="en-US" altLang="en-US" sz="2400" dirty="0" err="1" smtClean="0">
                <a:latin typeface="Palatino" pitchFamily="-107" charset="0"/>
                <a:cs typeface="Palatino" pitchFamily="-107" charset="0"/>
              </a:rPr>
              <a:t>revolutionised</a:t>
            </a:r>
            <a:r>
              <a:rPr lang="en-US" altLang="en-US" sz="2400" dirty="0" smtClean="0">
                <a:latin typeface="Palatino" pitchFamily="-107" charset="0"/>
                <a:cs typeface="Palatino" pitchFamily="-107" charset="0"/>
              </a:rPr>
              <a:t> physics, because it contradicted conventional ideas about the nature of radiation and energy.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9464" y="5661248"/>
            <a:ext cx="739412" cy="709836"/>
          </a:xfrm>
          <a:prstGeom prst="rect">
            <a:avLst/>
          </a:prstGeom>
        </p:spPr>
      </p:pic>
      <p:pic>
        <p:nvPicPr>
          <p:cNvPr id="3074" name="Picture 2" descr="C:\Users\Jane\AppData\Local\Microsoft\Windows\Temporary Internet Files\Content.IE5\7DK2KX59\MC9002410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137365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6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Who is Low Literate?</a:t>
            </a:r>
          </a:p>
        </p:txBody>
      </p:sp>
      <p:sp>
        <p:nvSpPr>
          <p:cNvPr id="28675" name="Content Placeholder 2"/>
          <p:cNvSpPr>
            <a:spLocks noGrp="1"/>
          </p:cNvSpPr>
          <p:nvPr>
            <p:ph sz="quarter" idx="1"/>
          </p:nvPr>
        </p:nvSpPr>
        <p:spPr>
          <a:xfrm>
            <a:off x="1691679" y="1412776"/>
            <a:ext cx="7176095" cy="4835624"/>
          </a:xfrm>
        </p:spPr>
        <p:txBody>
          <a:bodyPr/>
          <a:lstStyle/>
          <a:p>
            <a:pPr eaLnBrk="1" hangingPunct="1">
              <a:spcBef>
                <a:spcPts val="1800"/>
              </a:spcBef>
              <a:buFont typeface="Wingdings" pitchFamily="-107" charset="2"/>
              <a:buNone/>
            </a:pPr>
            <a:r>
              <a:rPr lang="en-US" altLang="en-US" sz="2200" b="1" dirty="0" smtClean="0">
                <a:latin typeface="Book Antiqua" panose="02040602050305030304" pitchFamily="18" charset="0"/>
                <a:cs typeface="Palatino" pitchFamily="-107" charset="0"/>
              </a:rPr>
              <a:t>6 Major Groups by size of group (largest to smallest):</a:t>
            </a:r>
          </a:p>
          <a:p>
            <a:pPr eaLnBrk="1" hangingPunct="1">
              <a:spcBef>
                <a:spcPts val="1800"/>
              </a:spcBef>
              <a:buClr>
                <a:srgbClr val="3A5750"/>
              </a:buClr>
              <a:buSzPct val="85000"/>
              <a:buFont typeface="Tw Cen MT" pitchFamily="-107" charset="-18"/>
              <a:buAutoNum type="arabicPeriod"/>
            </a:pPr>
            <a:r>
              <a:rPr lang="en-US" altLang="en-US" sz="2200" dirty="0" smtClean="0">
                <a:latin typeface="Book Antiqua" panose="02040602050305030304" pitchFamily="18" charset="0"/>
                <a:cs typeface="Palatino" pitchFamily="-107" charset="0"/>
              </a:rPr>
              <a:t>Majority Canadian born, English mother tongue, under 45, 39% have some post-secondary education, most have high school, employed, very negative attitudes to computers</a:t>
            </a:r>
          </a:p>
          <a:p>
            <a:pPr eaLnBrk="1" hangingPunct="1">
              <a:spcBef>
                <a:spcPts val="1800"/>
              </a:spcBef>
              <a:buClr>
                <a:srgbClr val="3A5750"/>
              </a:buClr>
              <a:buSzPct val="85000"/>
              <a:buFont typeface="Tw Cen MT" pitchFamily="-107" charset="-18"/>
              <a:buAutoNum type="arabicPeriod"/>
            </a:pPr>
            <a:r>
              <a:rPr lang="en-US" altLang="en-US" sz="2200" dirty="0" smtClean="0">
                <a:latin typeface="Book Antiqua" panose="02040602050305030304" pitchFamily="18" charset="0"/>
                <a:cs typeface="Palatino" pitchFamily="-107" charset="0"/>
              </a:rPr>
              <a:t>Majority Canadian born, English mother tongue, all ages, ⅓ have some post-secondary education, 28% high school, employed, negative attitudes to computers</a:t>
            </a:r>
          </a:p>
          <a:p>
            <a:pPr eaLnBrk="1" hangingPunct="1">
              <a:spcBef>
                <a:spcPts val="1800"/>
              </a:spcBef>
              <a:buClr>
                <a:srgbClr val="3A5750"/>
              </a:buClr>
              <a:buSzPct val="85000"/>
              <a:buFont typeface="Tw Cen MT" pitchFamily="-107" charset="-18"/>
              <a:buAutoNum type="arabicPeriod"/>
            </a:pPr>
            <a:r>
              <a:rPr lang="en-US" altLang="en-US" sz="2200" dirty="0" smtClean="0">
                <a:latin typeface="Book Antiqua" panose="02040602050305030304" pitchFamily="18" charset="0"/>
                <a:cs typeface="Palatino" pitchFamily="-107" charset="0"/>
              </a:rPr>
              <a:t>Born outside Canada, Other mother tongue, over 46, majority completed or have some high school, 82% employed, very negative to computers</a:t>
            </a:r>
          </a:p>
        </p:txBody>
      </p:sp>
      <p:pic>
        <p:nvPicPr>
          <p:cNvPr id="286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70" y="4437112"/>
            <a:ext cx="1056456" cy="158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624048"/>
            <a:ext cx="739412" cy="709836"/>
          </a:xfrm>
          <a:prstGeom prst="rect">
            <a:avLst/>
          </a:prstGeom>
        </p:spPr>
      </p:pic>
    </p:spTree>
    <p:extLst>
      <p:ext uri="{BB962C8B-B14F-4D97-AF65-F5344CB8AC3E}">
        <p14:creationId xmlns:p14="http://schemas.microsoft.com/office/powerpoint/2010/main" val="358527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Who is Low Literate?</a:t>
            </a:r>
          </a:p>
        </p:txBody>
      </p:sp>
      <p:sp>
        <p:nvSpPr>
          <p:cNvPr id="29699" name="Content Placeholder 2"/>
          <p:cNvSpPr>
            <a:spLocks noGrp="1"/>
          </p:cNvSpPr>
          <p:nvPr>
            <p:ph sz="quarter" idx="1"/>
          </p:nvPr>
        </p:nvSpPr>
        <p:spPr>
          <a:xfrm>
            <a:off x="1475655" y="1556792"/>
            <a:ext cx="7290519" cy="3624808"/>
          </a:xfrm>
        </p:spPr>
        <p:txBody>
          <a:bodyPr/>
          <a:lstStyle/>
          <a:p>
            <a:pPr marL="514350" indent="-514350" eaLnBrk="1" hangingPunct="1">
              <a:spcBef>
                <a:spcPts val="1800"/>
              </a:spcBef>
              <a:buClr>
                <a:srgbClr val="3A5750"/>
              </a:buClr>
              <a:buSzPct val="85000"/>
              <a:buFont typeface="Tw Cen MT" pitchFamily="-107" charset="-18"/>
              <a:buAutoNum type="arabicPeriod" startAt="4"/>
            </a:pPr>
            <a:r>
              <a:rPr lang="en-US" altLang="en-US" sz="2200" dirty="0" smtClean="0">
                <a:latin typeface="Book Antiqua" panose="02040602050305030304" pitchFamily="18" charset="0"/>
                <a:cs typeface="Palatino" pitchFamily="-107" charset="0"/>
              </a:rPr>
              <a:t>Born outside Canada, Other mother tongue but English speaking, older, little formal education, less positive attitudes to computers</a:t>
            </a:r>
          </a:p>
          <a:p>
            <a:pPr marL="514350" indent="-514350" eaLnBrk="1" hangingPunct="1">
              <a:spcBef>
                <a:spcPts val="1800"/>
              </a:spcBef>
              <a:buClr>
                <a:srgbClr val="3A5750"/>
              </a:buClr>
              <a:buSzPct val="85000"/>
              <a:buFont typeface="Tw Cen MT" pitchFamily="-107" charset="-18"/>
              <a:buAutoNum type="arabicPeriod" startAt="4"/>
            </a:pPr>
            <a:r>
              <a:rPr lang="en-US" altLang="en-US" sz="2200" dirty="0" smtClean="0">
                <a:latin typeface="Book Antiqua" panose="02040602050305030304" pitchFamily="18" charset="0"/>
                <a:cs typeface="Palatino" pitchFamily="-107" charset="0"/>
              </a:rPr>
              <a:t>Canadian born, English mother tongue, under 35, over ½ have not completed high school, majority employed, positive attitudes to computers</a:t>
            </a:r>
          </a:p>
          <a:p>
            <a:pPr marL="514350" indent="-514350" eaLnBrk="1" hangingPunct="1">
              <a:spcBef>
                <a:spcPts val="1800"/>
              </a:spcBef>
              <a:buClr>
                <a:srgbClr val="3A5750"/>
              </a:buClr>
              <a:buSzPct val="85000"/>
              <a:buFont typeface="Tw Cen MT" pitchFamily="-107" charset="-18"/>
              <a:buAutoNum type="arabicPeriod" startAt="4"/>
            </a:pPr>
            <a:r>
              <a:rPr lang="en-US" altLang="en-US" sz="2200" dirty="0" smtClean="0">
                <a:latin typeface="Book Antiqua" panose="02040602050305030304" pitchFamily="18" charset="0"/>
                <a:cs typeface="Palatino" pitchFamily="-107" charset="0"/>
              </a:rPr>
              <a:t>Canadian born, English mother tongue, 16 – 25, majority completed high school, only 23% employed, very negative to computers</a:t>
            </a:r>
          </a:p>
        </p:txBody>
      </p:sp>
      <p:sp>
        <p:nvSpPr>
          <p:cNvPr id="29700" name="TextBox 3"/>
          <p:cNvSpPr txBox="1">
            <a:spLocks noChangeArrowheads="1"/>
          </p:cNvSpPr>
          <p:nvPr/>
        </p:nvSpPr>
        <p:spPr bwMode="auto">
          <a:xfrm>
            <a:off x="3733800" y="5486400"/>
            <a:ext cx="4876800" cy="769441"/>
          </a:xfrm>
          <a:prstGeom prst="rect">
            <a:avLst/>
          </a:prstGeom>
          <a:solidFill>
            <a:srgbClr val="EBDDC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107" charset="2"/>
              <a:buChar char=""/>
              <a:defRPr sz="2900">
                <a:solidFill>
                  <a:schemeClr val="tx1"/>
                </a:solidFill>
                <a:latin typeface="Palatino" pitchFamily="-107" charset="0"/>
                <a:ea typeface="ＭＳ Ｐゴシック" pitchFamily="-107" charset="-128"/>
                <a:cs typeface="Palatino" pitchFamily="-107" charset="0"/>
              </a:defRPr>
            </a:lvl1pPr>
            <a:lvl2pPr marL="37931725" indent="-37474525" eaLnBrk="0" hangingPunct="0">
              <a:spcBef>
                <a:spcPts val="550"/>
              </a:spcBef>
              <a:buClr>
                <a:schemeClr val="accent1"/>
              </a:buClr>
              <a:buSzPct val="70000"/>
              <a:buFont typeface="Wingdings 2" pitchFamily="-107" charset="2"/>
              <a:buChar char=""/>
              <a:defRPr sz="2600">
                <a:solidFill>
                  <a:schemeClr val="tx1"/>
                </a:solidFill>
                <a:latin typeface="Palatino" pitchFamily="-107" charset="0"/>
                <a:ea typeface="ＭＳ Ｐゴシック" pitchFamily="-107" charset="-128"/>
                <a:cs typeface="Palatino" pitchFamily="-107" charset="0"/>
              </a:defRPr>
            </a:lvl2pPr>
            <a:lvl3pPr indent="-228600" eaLnBrk="0" hangingPunct="0">
              <a:spcBef>
                <a:spcPts val="500"/>
              </a:spcBef>
              <a:buClr>
                <a:schemeClr val="accent2"/>
              </a:buClr>
              <a:buSzPct val="75000"/>
              <a:buFont typeface="Wingdings" pitchFamily="-107" charset="2"/>
              <a:buChar char=""/>
              <a:defRPr sz="2300">
                <a:solidFill>
                  <a:schemeClr val="tx1"/>
                </a:solidFill>
                <a:latin typeface="Palatino" pitchFamily="-107" charset="0"/>
                <a:ea typeface="ＭＳ Ｐゴシック" pitchFamily="-107" charset="-128"/>
                <a:cs typeface="Palatino" pitchFamily="-107" charset="0"/>
              </a:defRPr>
            </a:lvl3pPr>
            <a:lvl4pPr indent="-228600" eaLnBrk="0" hangingPunct="0">
              <a:spcBef>
                <a:spcPts val="400"/>
              </a:spcBef>
              <a:buClr>
                <a:srgbClr val="A5AB81"/>
              </a:buClr>
              <a:buSzPct val="7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4pPr>
            <a:lvl5pPr indent="-228600" eaLnBrk="0" hangingPunct="0">
              <a:spcBef>
                <a:spcPts val="400"/>
              </a:spcBef>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5pPr>
            <a:lvl6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6pPr>
            <a:lvl7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7pPr>
            <a:lvl8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8pPr>
            <a:lvl9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9pPr>
          </a:lstStyle>
          <a:p>
            <a:pPr eaLnBrk="1" hangingPunct="1">
              <a:spcBef>
                <a:spcPct val="0"/>
              </a:spcBef>
              <a:buClrTx/>
              <a:buSzTx/>
              <a:buFontTx/>
              <a:buNone/>
            </a:pPr>
            <a:r>
              <a:rPr lang="en-US" altLang="en-US" sz="2200" i="1" dirty="0">
                <a:solidFill>
                  <a:schemeClr val="bg2"/>
                </a:solidFill>
                <a:latin typeface="Book Antiqua" panose="02040602050305030304" pitchFamily="18" charset="0"/>
              </a:rPr>
              <a:t>Over 6 million people and growing over next 30 years - both men and women.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48680"/>
            <a:ext cx="739412" cy="709836"/>
          </a:xfrm>
          <a:prstGeom prst="rect">
            <a:avLst/>
          </a:prstGeom>
        </p:spPr>
      </p:pic>
    </p:spTree>
    <p:extLst>
      <p:ext uri="{BB962C8B-B14F-4D97-AF65-F5344CB8AC3E}">
        <p14:creationId xmlns:p14="http://schemas.microsoft.com/office/powerpoint/2010/main" val="11420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What is a Screening Tool compared to an Assessment</a:t>
            </a:r>
            <a:endParaRPr lang="en-CA" dirty="0">
              <a:latin typeface="Book Antiqua" panose="02040602050305030304" pitchFamily="18" charset="0"/>
            </a:endParaRPr>
          </a:p>
        </p:txBody>
      </p:sp>
      <p:sp>
        <p:nvSpPr>
          <p:cNvPr id="5" name="Text Placeholder 4"/>
          <p:cNvSpPr>
            <a:spLocks noGrp="1"/>
          </p:cNvSpPr>
          <p:nvPr>
            <p:ph type="body" idx="1"/>
          </p:nvPr>
        </p:nvSpPr>
        <p:spPr/>
        <p:txBody>
          <a:bodyPr/>
          <a:lstStyle/>
          <a:p>
            <a:pPr algn="ctr"/>
            <a:r>
              <a:rPr lang="en-CA" dirty="0" smtClean="0">
                <a:latin typeface="Book Antiqua" panose="02040602050305030304" pitchFamily="18" charset="0"/>
              </a:rPr>
              <a:t>Screening Tool</a:t>
            </a:r>
            <a:endParaRPr lang="en-CA" dirty="0">
              <a:latin typeface="Book Antiqua" panose="02040602050305030304" pitchFamily="18" charset="0"/>
            </a:endParaRPr>
          </a:p>
        </p:txBody>
      </p:sp>
      <p:sp>
        <p:nvSpPr>
          <p:cNvPr id="6" name="Content Placeholder 5"/>
          <p:cNvSpPr>
            <a:spLocks noGrp="1"/>
          </p:cNvSpPr>
          <p:nvPr>
            <p:ph sz="half" idx="2"/>
          </p:nvPr>
        </p:nvSpPr>
        <p:spPr/>
        <p:txBody>
          <a:bodyPr/>
          <a:lstStyle/>
          <a:p>
            <a:r>
              <a:rPr lang="en-CA" dirty="0" smtClean="0">
                <a:latin typeface="Book Antiqua" panose="02040602050305030304" pitchFamily="18" charset="0"/>
              </a:rPr>
              <a:t>Brief measure to determine if an adult needs literacy interventions or not</a:t>
            </a:r>
          </a:p>
          <a:p>
            <a:r>
              <a:rPr lang="en-CA" dirty="0" smtClean="0">
                <a:latin typeface="Book Antiqua" panose="02040602050305030304" pitchFamily="18" charset="0"/>
              </a:rPr>
              <a:t>They can be pointed questionnaires</a:t>
            </a:r>
          </a:p>
          <a:p>
            <a:pPr marL="0" indent="0" algn="ctr">
              <a:buNone/>
            </a:pPr>
            <a:r>
              <a:rPr lang="en-CA" dirty="0" smtClean="0">
                <a:latin typeface="Book Antiqua" panose="02040602050305030304" pitchFamily="18" charset="0"/>
              </a:rPr>
              <a:t>OR</a:t>
            </a:r>
          </a:p>
          <a:p>
            <a:r>
              <a:rPr lang="en-CA" dirty="0" smtClean="0">
                <a:latin typeface="Book Antiqua" panose="02040602050305030304" pitchFamily="18" charset="0"/>
              </a:rPr>
              <a:t>They can be a give and take conversation and observations</a:t>
            </a:r>
            <a:endParaRPr lang="en-CA" dirty="0">
              <a:latin typeface="Book Antiqua" panose="02040602050305030304" pitchFamily="18" charset="0"/>
            </a:endParaRPr>
          </a:p>
        </p:txBody>
      </p:sp>
      <p:sp>
        <p:nvSpPr>
          <p:cNvPr id="7" name="Text Placeholder 6"/>
          <p:cNvSpPr>
            <a:spLocks noGrp="1"/>
          </p:cNvSpPr>
          <p:nvPr>
            <p:ph type="body" sz="quarter" idx="3"/>
          </p:nvPr>
        </p:nvSpPr>
        <p:spPr/>
        <p:txBody>
          <a:bodyPr/>
          <a:lstStyle/>
          <a:p>
            <a:pPr algn="ctr"/>
            <a:r>
              <a:rPr lang="en-CA" dirty="0" smtClean="0">
                <a:latin typeface="Book Antiqua" panose="02040602050305030304" pitchFamily="18" charset="0"/>
              </a:rPr>
              <a:t>Assessment</a:t>
            </a:r>
            <a:endParaRPr lang="en-CA" dirty="0">
              <a:latin typeface="Book Antiqua" panose="02040602050305030304" pitchFamily="18" charset="0"/>
            </a:endParaRPr>
          </a:p>
        </p:txBody>
      </p:sp>
      <p:sp>
        <p:nvSpPr>
          <p:cNvPr id="8" name="Content Placeholder 7"/>
          <p:cNvSpPr>
            <a:spLocks noGrp="1"/>
          </p:cNvSpPr>
          <p:nvPr>
            <p:ph sz="quarter" idx="4"/>
          </p:nvPr>
        </p:nvSpPr>
        <p:spPr/>
        <p:txBody>
          <a:bodyPr/>
          <a:lstStyle/>
          <a:p>
            <a:r>
              <a:rPr lang="en-CA" sz="2250" dirty="0" smtClean="0">
                <a:latin typeface="Book Antiqua" panose="02040602050305030304" pitchFamily="18" charset="0"/>
              </a:rPr>
              <a:t>More detailed measure of a potential learner’s literacy strengths and weaknesses</a:t>
            </a:r>
          </a:p>
          <a:p>
            <a:r>
              <a:rPr lang="en-CA" sz="2250" dirty="0" smtClean="0">
                <a:latin typeface="Book Antiqua" panose="02040602050305030304" pitchFamily="18" charset="0"/>
              </a:rPr>
              <a:t>They require actual activities to measure skill levels</a:t>
            </a:r>
          </a:p>
          <a:p>
            <a:r>
              <a:rPr lang="en-CA" sz="2250" dirty="0" smtClean="0">
                <a:latin typeface="Book Antiqua" panose="02040602050305030304" pitchFamily="18" charset="0"/>
              </a:rPr>
              <a:t>They require an educational history interview</a:t>
            </a:r>
          </a:p>
          <a:p>
            <a:r>
              <a:rPr lang="en-CA" sz="2250" dirty="0" smtClean="0">
                <a:latin typeface="Book Antiqua" panose="02040602050305030304" pitchFamily="18" charset="0"/>
              </a:rPr>
              <a:t>They will also assess someone’s learning style</a:t>
            </a: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33167"/>
            <a:ext cx="739412" cy="709836"/>
          </a:xfrm>
          <a:prstGeom prst="rect">
            <a:avLst/>
          </a:prstGeom>
        </p:spPr>
      </p:pic>
    </p:spTree>
    <p:extLst>
      <p:ext uri="{BB962C8B-B14F-4D97-AF65-F5344CB8AC3E}">
        <p14:creationId xmlns:p14="http://schemas.microsoft.com/office/powerpoint/2010/main" val="411693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Book Antiqua" panose="02040602050305030304" pitchFamily="18" charset="0"/>
              </a:rPr>
              <a:t>Literacy Screening Tool – Section A - Questions</a:t>
            </a:r>
            <a:endParaRPr lang="en-CA" dirty="0">
              <a:latin typeface="Book Antiqua" panose="02040602050305030304" pitchFamily="18" charset="0"/>
            </a:endParaRPr>
          </a:p>
        </p:txBody>
      </p:sp>
      <p:sp>
        <p:nvSpPr>
          <p:cNvPr id="4" name="Content Placeholder 3"/>
          <p:cNvSpPr>
            <a:spLocks noGrp="1"/>
          </p:cNvSpPr>
          <p:nvPr>
            <p:ph idx="1"/>
          </p:nvPr>
        </p:nvSpPr>
        <p:spPr/>
        <p:txBody>
          <a:bodyPr/>
          <a:lstStyle/>
          <a:p>
            <a:pPr>
              <a:lnSpc>
                <a:spcPct val="115000"/>
              </a:lnSpc>
              <a:spcAft>
                <a:spcPts val="1000"/>
              </a:spcAft>
            </a:pPr>
            <a:r>
              <a:rPr lang="en-CA" b="1" dirty="0" smtClean="0">
                <a:latin typeface="Book Antiqua" panose="02040602050305030304" pitchFamily="18" charset="0"/>
                <a:ea typeface="Calibri"/>
                <a:cs typeface="Times New Roman"/>
              </a:rPr>
              <a:t>Can </a:t>
            </a:r>
            <a:r>
              <a:rPr lang="en-CA" b="1" dirty="0">
                <a:latin typeface="Book Antiqua" panose="02040602050305030304" pitchFamily="18" charset="0"/>
                <a:ea typeface="Calibri"/>
                <a:cs typeface="Times New Roman"/>
              </a:rPr>
              <a:t>your client…</a:t>
            </a:r>
            <a:endParaRPr lang="en-CA" dirty="0">
              <a:latin typeface="Book Antiqua" panose="02040602050305030304" pitchFamily="18" charset="0"/>
              <a:ea typeface="Calibri"/>
              <a:cs typeface="Times New Roman"/>
            </a:endParaRPr>
          </a:p>
          <a:p>
            <a:pPr lvl="0">
              <a:lnSpc>
                <a:spcPct val="115000"/>
              </a:lnSpc>
              <a:spcAft>
                <a:spcPts val="0"/>
              </a:spcAft>
              <a:buFont typeface="+mj-lt"/>
              <a:buAutoNum type="arabicPeriod"/>
            </a:pPr>
            <a:r>
              <a:rPr lang="en-CA" sz="2800" dirty="0">
                <a:latin typeface="Book Antiqua" panose="02040602050305030304" pitchFamily="18" charset="0"/>
                <a:ea typeface="Calibri"/>
                <a:cs typeface="Times New Roman"/>
              </a:rPr>
              <a:t>Fill in forms accurately and completely?</a:t>
            </a:r>
          </a:p>
          <a:p>
            <a:pPr lvl="0">
              <a:lnSpc>
                <a:spcPct val="115000"/>
              </a:lnSpc>
              <a:spcAft>
                <a:spcPts val="0"/>
              </a:spcAft>
              <a:buFont typeface="+mj-lt"/>
              <a:buAutoNum type="arabicPeriod"/>
            </a:pPr>
            <a:r>
              <a:rPr lang="en-CA" sz="2800" dirty="0">
                <a:latin typeface="Book Antiqua" panose="02040602050305030304" pitchFamily="18" charset="0"/>
                <a:ea typeface="Calibri"/>
                <a:cs typeface="Times New Roman"/>
              </a:rPr>
              <a:t>Follow-up on written or printed instructions (notes, forms or letters that you have sent or left with them)?</a:t>
            </a:r>
          </a:p>
          <a:p>
            <a:pPr lvl="0">
              <a:lnSpc>
                <a:spcPct val="115000"/>
              </a:lnSpc>
              <a:spcAft>
                <a:spcPts val="1000"/>
              </a:spcAft>
              <a:buFont typeface="+mj-lt"/>
              <a:buAutoNum type="arabicPeriod"/>
            </a:pPr>
            <a:r>
              <a:rPr lang="en-CA" sz="2800" dirty="0">
                <a:latin typeface="Book Antiqua" panose="02040602050305030304" pitchFamily="18" charset="0"/>
                <a:ea typeface="Calibri"/>
                <a:cs typeface="Times New Roman"/>
              </a:rPr>
              <a:t>Confidently and effectively use automated telephone systems – voice mail and numerical choices on the telephone key-pad?</a:t>
            </a:r>
          </a:p>
          <a:p>
            <a:endParaRPr lang="en-CA" dirty="0">
              <a:latin typeface="Book Antiqua" panose="02040602050305030304" pitchFamily="18" charset="0"/>
            </a:endParaRPr>
          </a:p>
        </p:txBody>
      </p:sp>
      <p:sp>
        <p:nvSpPr>
          <p:cNvPr id="2" name="Footer Placeholder 1"/>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764704"/>
            <a:ext cx="739412" cy="709836"/>
          </a:xfrm>
          <a:prstGeom prst="rect">
            <a:avLst/>
          </a:prstGeom>
        </p:spPr>
      </p:pic>
    </p:spTree>
    <p:extLst>
      <p:ext uri="{BB962C8B-B14F-4D97-AF65-F5344CB8AC3E}">
        <p14:creationId xmlns:p14="http://schemas.microsoft.com/office/powerpoint/2010/main" val="31581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a:t>
            </a:r>
            <a:r>
              <a:rPr lang="en-CA" dirty="0" smtClean="0">
                <a:latin typeface="Book Antiqua" panose="02040602050305030304" pitchFamily="18" charset="0"/>
              </a:rPr>
              <a:t>A - Answers</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endParaRPr lang="en-CA" dirty="0" smtClean="0"/>
          </a:p>
          <a:p>
            <a:r>
              <a:rPr lang="en-CA" dirty="0" smtClean="0">
                <a:latin typeface="Book Antiqua" panose="02040602050305030304" pitchFamily="18" charset="0"/>
              </a:rPr>
              <a:t>If </a:t>
            </a:r>
            <a:r>
              <a:rPr lang="en-CA" dirty="0">
                <a:latin typeface="Book Antiqua" panose="02040602050305030304" pitchFamily="18" charset="0"/>
              </a:rPr>
              <a:t>your client struggles with two or more of these consistently, it may indicate literacy and numeracy issues.</a:t>
            </a:r>
          </a:p>
        </p:txBody>
      </p:sp>
      <p:sp>
        <p:nvSpPr>
          <p:cNvPr id="4" name="Footer Placeholder 3"/>
          <p:cNvSpPr>
            <a:spLocks noGrp="1"/>
          </p:cNvSpPr>
          <p:nvPr>
            <p:ph type="ftr" sz="quarter" idx="11"/>
          </p:nvPr>
        </p:nvSpPr>
        <p:spPr/>
        <p:txBody>
          <a:bodyPr/>
          <a:lstStyle/>
          <a:p>
            <a:r>
              <a:rPr lang="en-US" dirty="0" smtClean="0"/>
              <a:t>June 2014</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08720"/>
            <a:ext cx="739412" cy="709836"/>
          </a:xfrm>
          <a:prstGeom prst="rect">
            <a:avLst/>
          </a:prstGeom>
        </p:spPr>
      </p:pic>
      <p:pic>
        <p:nvPicPr>
          <p:cNvPr id="4099" name="Picture 3" descr="C:\Users\Jane\AppData\Local\Microsoft\Windows\Temporary Internet Files\Content.IE5\7DK2KX59\MP9004224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4508952"/>
            <a:ext cx="2051720" cy="148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6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a:t>
            </a:r>
            <a:r>
              <a:rPr lang="en-CA" dirty="0" smtClean="0">
                <a:latin typeface="Book Antiqua" panose="02040602050305030304" pitchFamily="18" charset="0"/>
              </a:rPr>
              <a:t>B - Questions</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pPr marL="0" lvl="0" indent="0">
              <a:buNone/>
            </a:pPr>
            <a:r>
              <a:rPr lang="en-CA" sz="3000" dirty="0" smtClean="0">
                <a:latin typeface="Book Antiqua" panose="02040602050305030304" pitchFamily="18" charset="0"/>
              </a:rPr>
              <a:t>Have you noticed or observed….</a:t>
            </a:r>
          </a:p>
          <a:p>
            <a:pPr marL="514350" lvl="0" indent="-514350">
              <a:buFont typeface="+mj-lt"/>
              <a:buAutoNum type="arabicPeriod"/>
            </a:pPr>
            <a:r>
              <a:rPr lang="en-CA" sz="3000" dirty="0" smtClean="0">
                <a:latin typeface="Book Antiqua" panose="02040602050305030304" pitchFamily="18" charset="0"/>
              </a:rPr>
              <a:t>Client </a:t>
            </a:r>
            <a:r>
              <a:rPr lang="en-CA" sz="3000" dirty="0">
                <a:latin typeface="Book Antiqua" panose="02040602050305030304" pitchFamily="18" charset="0"/>
              </a:rPr>
              <a:t>asks very few questions about printed information (seemingly ignores or dismisses it or glances over it quickly and puts it away to look at it later)</a:t>
            </a:r>
          </a:p>
          <a:p>
            <a:pPr marL="514350" lvl="0" indent="-514350">
              <a:buFont typeface="+mj-lt"/>
              <a:buAutoNum type="arabicPeriod"/>
            </a:pPr>
            <a:r>
              <a:rPr lang="en-CA" sz="3000" dirty="0">
                <a:latin typeface="Book Antiqua" panose="02040602050305030304" pitchFamily="18" charset="0"/>
              </a:rPr>
              <a:t>Client asks an excessive amount of questions about printed materials especially about information that appears to be obvious to a reader</a:t>
            </a:r>
          </a:p>
          <a:p>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36712"/>
            <a:ext cx="739412" cy="709836"/>
          </a:xfrm>
          <a:prstGeom prst="rect">
            <a:avLst/>
          </a:prstGeom>
        </p:spPr>
      </p:pic>
    </p:spTree>
    <p:extLst>
      <p:ext uri="{BB962C8B-B14F-4D97-AF65-F5344CB8AC3E}">
        <p14:creationId xmlns:p14="http://schemas.microsoft.com/office/powerpoint/2010/main" val="41639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B </a:t>
            </a:r>
            <a:r>
              <a:rPr lang="en-CA" dirty="0" smtClean="0">
                <a:latin typeface="Book Antiqua" panose="02040602050305030304" pitchFamily="18" charset="0"/>
              </a:rPr>
              <a:t>– Questions (cont’d)</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pPr marL="514350" lvl="0" indent="-514350">
              <a:buFont typeface="+mj-lt"/>
              <a:buAutoNum type="arabicPeriod" startAt="3"/>
            </a:pPr>
            <a:r>
              <a:rPr lang="en-CA" sz="3000" dirty="0">
                <a:latin typeface="Book Antiqua" panose="02040602050305030304" pitchFamily="18" charset="0"/>
              </a:rPr>
              <a:t>Forms or notes from the client to you are obviously completed by another person on a consistent basis</a:t>
            </a:r>
          </a:p>
          <a:p>
            <a:pPr marL="514350" lvl="0" indent="-514350">
              <a:buFont typeface="+mj-lt"/>
              <a:buAutoNum type="arabicPeriod" startAt="3"/>
            </a:pPr>
            <a:r>
              <a:rPr lang="en-CA" sz="3000" dirty="0">
                <a:latin typeface="Book Antiqua" panose="02040602050305030304" pitchFamily="18" charset="0"/>
              </a:rPr>
              <a:t>Restless or distracted or even frustrated during visits with you especially as you go over printed information</a:t>
            </a:r>
          </a:p>
          <a:p>
            <a:pPr marL="514350" lvl="0" indent="-514350">
              <a:buFont typeface="+mj-lt"/>
              <a:buAutoNum type="arabicPeriod" startAt="3"/>
            </a:pPr>
            <a:r>
              <a:rPr lang="en-CA" sz="3000" dirty="0">
                <a:latin typeface="Book Antiqua" panose="02040602050305030304" pitchFamily="18" charset="0"/>
              </a:rPr>
              <a:t>Does not show up to employment support groups that involve writing or reading</a:t>
            </a:r>
          </a:p>
          <a:p>
            <a:endParaRPr lang="en-CA" sz="3000"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20688"/>
            <a:ext cx="739412" cy="709836"/>
          </a:xfrm>
          <a:prstGeom prst="rect">
            <a:avLst/>
          </a:prstGeom>
        </p:spPr>
      </p:pic>
    </p:spTree>
    <p:extLst>
      <p:ext uri="{BB962C8B-B14F-4D97-AF65-F5344CB8AC3E}">
        <p14:creationId xmlns:p14="http://schemas.microsoft.com/office/powerpoint/2010/main" val="38246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B – Questions (cont’d)</a:t>
            </a:r>
            <a:endParaRPr lang="en-CA" dirty="0"/>
          </a:p>
        </p:txBody>
      </p:sp>
      <p:sp>
        <p:nvSpPr>
          <p:cNvPr id="3" name="Content Placeholder 2"/>
          <p:cNvSpPr>
            <a:spLocks noGrp="1"/>
          </p:cNvSpPr>
          <p:nvPr>
            <p:ph idx="1"/>
          </p:nvPr>
        </p:nvSpPr>
        <p:spPr/>
        <p:txBody>
          <a:bodyPr/>
          <a:lstStyle/>
          <a:p>
            <a:pPr marL="457200" lvl="0" indent="-457200">
              <a:buFont typeface="+mj-lt"/>
              <a:buAutoNum type="arabicPeriod" startAt="6"/>
            </a:pPr>
            <a:r>
              <a:rPr lang="en-CA" sz="2600" dirty="0">
                <a:latin typeface="Book Antiqua" panose="02040602050305030304" pitchFamily="18" charset="0"/>
              </a:rPr>
              <a:t>Lacks printed information in their homes and excessive TV watching</a:t>
            </a:r>
          </a:p>
          <a:p>
            <a:pPr marL="457200" lvl="0" indent="-457200">
              <a:buFont typeface="+mj-lt"/>
              <a:buAutoNum type="arabicPeriod" startAt="6"/>
            </a:pPr>
            <a:r>
              <a:rPr lang="en-CA" sz="2600" dirty="0">
                <a:latin typeface="Book Antiqua" panose="02040602050305030304" pitchFamily="18" charset="0"/>
              </a:rPr>
              <a:t>Consistently shows up very early or very late or not at all for appointments and does not appear to record appointments anywhere (e.g. calendar)</a:t>
            </a:r>
          </a:p>
          <a:p>
            <a:pPr marL="457200" lvl="0" indent="-457200">
              <a:buFont typeface="+mj-lt"/>
              <a:buAutoNum type="arabicPeriod" startAt="6"/>
            </a:pPr>
            <a:r>
              <a:rPr lang="en-CA" sz="2600" dirty="0">
                <a:latin typeface="Book Antiqua" panose="02040602050305030304" pitchFamily="18" charset="0"/>
              </a:rPr>
              <a:t>Children doing poorly in school and struggling with their literacy development (reading problems) and an unwillingness by the parent (client) to discuss it with the school</a:t>
            </a:r>
          </a:p>
          <a:p>
            <a:endParaRPr lang="en-CA" dirty="0"/>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92696"/>
            <a:ext cx="739412" cy="709836"/>
          </a:xfrm>
          <a:prstGeom prst="rect">
            <a:avLst/>
          </a:prstGeom>
        </p:spPr>
      </p:pic>
    </p:spTree>
    <p:extLst>
      <p:ext uri="{BB962C8B-B14F-4D97-AF65-F5344CB8AC3E}">
        <p14:creationId xmlns:p14="http://schemas.microsoft.com/office/powerpoint/2010/main" val="42001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B </a:t>
            </a:r>
            <a:r>
              <a:rPr lang="en-CA" dirty="0" smtClean="0">
                <a:latin typeface="Book Antiqua" panose="02040602050305030304" pitchFamily="18" charset="0"/>
              </a:rPr>
              <a:t>– Answers</a:t>
            </a:r>
            <a:endParaRPr lang="en-CA" dirty="0"/>
          </a:p>
        </p:txBody>
      </p:sp>
      <p:sp>
        <p:nvSpPr>
          <p:cNvPr id="3" name="Content Placeholder 2"/>
          <p:cNvSpPr>
            <a:spLocks noGrp="1"/>
          </p:cNvSpPr>
          <p:nvPr>
            <p:ph idx="1"/>
          </p:nvPr>
        </p:nvSpPr>
        <p:spPr/>
        <p:txBody>
          <a:bodyPr/>
          <a:lstStyle/>
          <a:p>
            <a:endParaRPr lang="en-CA" dirty="0" smtClean="0"/>
          </a:p>
          <a:p>
            <a:r>
              <a:rPr lang="en-CA" dirty="0" smtClean="0">
                <a:latin typeface="Book Antiqua" panose="02040602050305030304" pitchFamily="18" charset="0"/>
              </a:rPr>
              <a:t>If your </a:t>
            </a:r>
            <a:r>
              <a:rPr lang="en-CA" dirty="0">
                <a:latin typeface="Book Antiqua" panose="02040602050305030304" pitchFamily="18" charset="0"/>
              </a:rPr>
              <a:t>client demonstrates 4 or more of these behaviours, they may have literacy and numeracy issues.</a:t>
            </a: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08720"/>
            <a:ext cx="739412" cy="709836"/>
          </a:xfrm>
          <a:prstGeom prst="rect">
            <a:avLst/>
          </a:prstGeom>
        </p:spPr>
      </p:pic>
      <p:pic>
        <p:nvPicPr>
          <p:cNvPr id="5124" name="Picture 4" descr="C:\Users\Jane\AppData\Local\Microsoft\Windows\Temporary Internet Files\Content.IE5\7DK2KX59\MP9004422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921" y="4365104"/>
            <a:ext cx="6248463" cy="177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74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1254125" y="1628800"/>
            <a:ext cx="7772400" cy="4467200"/>
          </a:xfrm>
        </p:spPr>
        <p:txBody>
          <a:bodyPr/>
          <a:lstStyle/>
          <a:p>
            <a:r>
              <a:rPr lang="en-CA" dirty="0" smtClean="0"/>
              <a:t>To introduce our LMA project to develop a screening tool based on the needs of ES in Waterloo-Wellington </a:t>
            </a:r>
          </a:p>
          <a:p>
            <a:r>
              <a:rPr lang="en-CA" dirty="0" smtClean="0"/>
              <a:t>Learning about different approaches to discussing literacy with clients/candidates</a:t>
            </a:r>
          </a:p>
          <a:p>
            <a:r>
              <a:rPr lang="en-CA" dirty="0" smtClean="0"/>
              <a:t>Learning about how LBS programs can meet the needs of your clients/candidates</a:t>
            </a:r>
          </a:p>
          <a:p>
            <a:r>
              <a:rPr lang="en-CA" dirty="0" smtClean="0"/>
              <a:t>Practice of applying what has been learned</a:t>
            </a:r>
            <a:endParaRPr lang="en-CA" dirty="0"/>
          </a:p>
        </p:txBody>
      </p:sp>
      <p:sp>
        <p:nvSpPr>
          <p:cNvPr id="4" name="Footer Placeholder 3"/>
          <p:cNvSpPr>
            <a:spLocks noGrp="1"/>
          </p:cNvSpPr>
          <p:nvPr>
            <p:ph type="ftr" sz="quarter" idx="11"/>
          </p:nvPr>
        </p:nvSpPr>
        <p:spPr/>
        <p:txBody>
          <a:bodyPr/>
          <a:lstStyle/>
          <a:p>
            <a:r>
              <a:rPr lang="en-US" smtClean="0"/>
              <a:t>June 2014</a:t>
            </a:r>
            <a:endParaRPr lang="en-US"/>
          </a:p>
        </p:txBody>
      </p:sp>
    </p:spTree>
    <p:extLst>
      <p:ext uri="{BB962C8B-B14F-4D97-AF65-F5344CB8AC3E}">
        <p14:creationId xmlns:p14="http://schemas.microsoft.com/office/powerpoint/2010/main" val="230264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a:t>
            </a:r>
            <a:r>
              <a:rPr lang="en-CA" dirty="0" smtClean="0">
                <a:latin typeface="Book Antiqua" panose="02040602050305030304" pitchFamily="18" charset="0"/>
              </a:rPr>
              <a:t>C – Q &amp; A</a:t>
            </a:r>
            <a:endParaRPr lang="en-CA" dirty="0"/>
          </a:p>
        </p:txBody>
      </p:sp>
      <p:sp>
        <p:nvSpPr>
          <p:cNvPr id="3" name="Content Placeholder 2"/>
          <p:cNvSpPr>
            <a:spLocks noGrp="1"/>
          </p:cNvSpPr>
          <p:nvPr>
            <p:ph idx="1"/>
          </p:nvPr>
        </p:nvSpPr>
        <p:spPr/>
        <p:txBody>
          <a:bodyPr/>
          <a:lstStyle/>
          <a:p>
            <a:pPr marL="0" indent="0">
              <a:buNone/>
            </a:pPr>
            <a:endParaRPr lang="en-CA" dirty="0" smtClean="0">
              <a:latin typeface="Book Antiqua" panose="02040602050305030304" pitchFamily="18" charset="0"/>
            </a:endParaRPr>
          </a:p>
          <a:p>
            <a:pPr marL="0" indent="0">
              <a:buNone/>
            </a:pPr>
            <a:r>
              <a:rPr lang="en-CA" dirty="0" smtClean="0">
                <a:latin typeface="Book Antiqua" panose="02040602050305030304" pitchFamily="18" charset="0"/>
              </a:rPr>
              <a:t>Ask your client…</a:t>
            </a:r>
          </a:p>
          <a:p>
            <a:pPr marL="514350" lvl="0" indent="-514350">
              <a:buFont typeface="+mj-lt"/>
              <a:buAutoNum type="arabicPeriod"/>
            </a:pPr>
            <a:r>
              <a:rPr lang="en-CA" dirty="0">
                <a:latin typeface="Book Antiqua" panose="02040602050305030304" pitchFamily="18" charset="0"/>
              </a:rPr>
              <a:t>What grade were you last in (not necessarily completed)?  What type of school or program/stream was it? (basic, vocational, occupational, special education, general, advanced)</a:t>
            </a:r>
          </a:p>
          <a:p>
            <a:pPr marL="0" indent="0">
              <a:buNone/>
            </a:pPr>
            <a:endParaRPr lang="en-CA" dirty="0"/>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36712"/>
            <a:ext cx="739412" cy="70983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9464" y="5661248"/>
            <a:ext cx="739412" cy="709836"/>
          </a:xfrm>
          <a:prstGeom prst="rect">
            <a:avLst/>
          </a:prstGeom>
        </p:spPr>
      </p:pic>
    </p:spTree>
    <p:extLst>
      <p:ext uri="{BB962C8B-B14F-4D97-AF65-F5344CB8AC3E}">
        <p14:creationId xmlns:p14="http://schemas.microsoft.com/office/powerpoint/2010/main" val="1964657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C – Q &amp; A</a:t>
            </a:r>
          </a:p>
        </p:txBody>
      </p:sp>
      <p:sp>
        <p:nvSpPr>
          <p:cNvPr id="3" name="Content Placeholder 2"/>
          <p:cNvSpPr>
            <a:spLocks noGrp="1"/>
          </p:cNvSpPr>
          <p:nvPr>
            <p:ph idx="1"/>
          </p:nvPr>
        </p:nvSpPr>
        <p:spPr/>
        <p:txBody>
          <a:bodyPr/>
          <a:lstStyle/>
          <a:p>
            <a:pPr lvl="0"/>
            <a:endParaRPr lang="en-CA" dirty="0" smtClean="0"/>
          </a:p>
          <a:p>
            <a:pPr marL="514350" lvl="0" indent="-514350">
              <a:buFont typeface="+mj-lt"/>
              <a:buAutoNum type="arabicPeriod" startAt="2"/>
            </a:pPr>
            <a:r>
              <a:rPr lang="en-CA" dirty="0" smtClean="0">
                <a:latin typeface="Book Antiqua" panose="02040602050305030304" pitchFamily="18" charset="0"/>
              </a:rPr>
              <a:t>What </a:t>
            </a:r>
            <a:r>
              <a:rPr lang="en-CA" dirty="0">
                <a:latin typeface="Book Antiqua" panose="02040602050305030304" pitchFamily="18" charset="0"/>
              </a:rPr>
              <a:t>subject or areas did you do well in school?  What subjects didn’t you do well in?</a:t>
            </a:r>
          </a:p>
          <a:p>
            <a:endParaRPr lang="en-CA" dirty="0"/>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6146" name="Picture 2" descr="C:\Users\Jane\AppData\Local\Microsoft\Windows\Temporary Internet Files\Content.IE5\7DK2KX59\MP9004306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005064"/>
            <a:ext cx="2276872"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597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ook Antiqua" panose="02040602050305030304" pitchFamily="18" charset="0"/>
              </a:rPr>
              <a:t>Literacy Screening Tool – Section C – Q &amp; A</a:t>
            </a:r>
            <a:endParaRPr lang="en-CA" dirty="0"/>
          </a:p>
        </p:txBody>
      </p:sp>
      <p:sp>
        <p:nvSpPr>
          <p:cNvPr id="3" name="Content Placeholder 2"/>
          <p:cNvSpPr>
            <a:spLocks noGrp="1"/>
          </p:cNvSpPr>
          <p:nvPr>
            <p:ph idx="1"/>
          </p:nvPr>
        </p:nvSpPr>
        <p:spPr/>
        <p:txBody>
          <a:bodyPr/>
          <a:lstStyle/>
          <a:p>
            <a:pPr marL="514350" lvl="0" indent="-514350">
              <a:buFont typeface="+mj-lt"/>
              <a:buAutoNum type="arabicPeriod" startAt="3"/>
            </a:pPr>
            <a:r>
              <a:rPr lang="en-CA" sz="3000" dirty="0" smtClean="0">
                <a:latin typeface="Book Antiqua" panose="02040602050305030304" pitchFamily="18" charset="0"/>
              </a:rPr>
              <a:t>Do </a:t>
            </a:r>
            <a:r>
              <a:rPr lang="en-CA" sz="3000" dirty="0">
                <a:latin typeface="Book Antiqua" panose="02040602050305030304" pitchFamily="18" charset="0"/>
              </a:rPr>
              <a:t>you remember ever being “tested” for learning disabilities?  Do you remember what they said as a result of the tests</a:t>
            </a:r>
            <a:r>
              <a:rPr lang="en-CA" sz="3000" dirty="0" smtClean="0">
                <a:latin typeface="Book Antiqua" panose="02040602050305030304" pitchFamily="18" charset="0"/>
              </a:rPr>
              <a:t>?</a:t>
            </a:r>
          </a:p>
          <a:p>
            <a:pPr marL="514350" indent="-514350">
              <a:buFont typeface="+mj-lt"/>
              <a:buAutoNum type="arabicPeriod" startAt="3"/>
            </a:pPr>
            <a:r>
              <a:rPr lang="en-CA" sz="3000" dirty="0">
                <a:latin typeface="Book Antiqua" panose="02040602050305030304" pitchFamily="18" charset="0"/>
              </a:rPr>
              <a:t>Were you ever away from school for a long time or a long period? (e.g. illness, suspension, etc.)  Were you ever frequently kept home or you stayed home from school for whatever reasons?</a:t>
            </a:r>
          </a:p>
          <a:p>
            <a:pPr marL="514350" lvl="0" indent="-514350">
              <a:buFont typeface="+mj-lt"/>
              <a:buAutoNum type="arabicPeriod" startAt="3"/>
            </a:pPr>
            <a:endParaRPr lang="en-CA" dirty="0"/>
          </a:p>
          <a:p>
            <a:endParaRPr lang="en-CA" dirty="0"/>
          </a:p>
        </p:txBody>
      </p:sp>
      <p:sp>
        <p:nvSpPr>
          <p:cNvPr id="4" name="Footer Placeholder 3"/>
          <p:cNvSpPr>
            <a:spLocks noGrp="1"/>
          </p:cNvSpPr>
          <p:nvPr>
            <p:ph type="ftr" sz="quarter" idx="11"/>
          </p:nvPr>
        </p:nvSpPr>
        <p:spPr/>
        <p:txBody>
          <a:bodyPr/>
          <a:lstStyle/>
          <a:p>
            <a:r>
              <a:rPr lang="en-US" dirty="0" smtClean="0"/>
              <a:t>June 2014</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6393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What Does It Look Like?</a:t>
            </a:r>
          </a:p>
        </p:txBody>
      </p:sp>
      <p:sp>
        <p:nvSpPr>
          <p:cNvPr id="30723" name="Content Placeholder 2"/>
          <p:cNvSpPr>
            <a:spLocks noGrp="1"/>
          </p:cNvSpPr>
          <p:nvPr>
            <p:ph sz="quarter" idx="1"/>
          </p:nvPr>
        </p:nvSpPr>
        <p:spPr>
          <a:xfrm>
            <a:off x="1475655" y="1600200"/>
            <a:ext cx="7290519" cy="4495800"/>
          </a:xfrm>
        </p:spPr>
        <p:txBody>
          <a:bodyPr/>
          <a:lstStyle/>
          <a:p>
            <a:pPr eaLnBrk="1" hangingPunct="1">
              <a:buFont typeface="Wingdings" pitchFamily="-107" charset="2"/>
              <a:buNone/>
            </a:pPr>
            <a:r>
              <a:rPr lang="en-US" altLang="en-US" dirty="0" smtClean="0">
                <a:latin typeface="Book Antiqua" panose="02040602050305030304" pitchFamily="18" charset="0"/>
                <a:cs typeface="Palatino" pitchFamily="-107" charset="0"/>
              </a:rPr>
              <a:t>Essential Skills Level 1 - beginning</a:t>
            </a:r>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46350"/>
            <a:ext cx="8483600" cy="275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765342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Limited Literacy Skills</a:t>
            </a:r>
          </a:p>
        </p:txBody>
      </p:sp>
      <p:sp>
        <p:nvSpPr>
          <p:cNvPr id="31747" name="Content Placeholder 2"/>
          <p:cNvSpPr>
            <a:spLocks noGrp="1"/>
          </p:cNvSpPr>
          <p:nvPr>
            <p:ph sz="quarter" idx="1"/>
          </p:nvPr>
        </p:nvSpPr>
        <p:spPr>
          <a:xfrm>
            <a:off x="1354137" y="1600200"/>
            <a:ext cx="7412037" cy="4495800"/>
          </a:xfrm>
        </p:spPr>
        <p:txBody>
          <a:bodyPr/>
          <a:lstStyle/>
          <a:p>
            <a:pPr eaLnBrk="1" hangingPunct="1">
              <a:buFont typeface="Wingdings" pitchFamily="-107" charset="2"/>
              <a:buNone/>
            </a:pPr>
            <a:r>
              <a:rPr lang="en-US" altLang="en-US" dirty="0" smtClean="0">
                <a:latin typeface="Book Antiqua" panose="02040602050305030304" pitchFamily="18" charset="0"/>
                <a:cs typeface="Palatino" pitchFamily="-107" charset="0"/>
              </a:rPr>
              <a:t>Essential Skills Level 1 – end</a:t>
            </a:r>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86000"/>
            <a:ext cx="8164016"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132155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Limited Literacy Skills</a:t>
            </a:r>
          </a:p>
        </p:txBody>
      </p:sp>
      <p:sp>
        <p:nvSpPr>
          <p:cNvPr id="32771" name="Content Placeholder 2"/>
          <p:cNvSpPr>
            <a:spLocks noGrp="1"/>
          </p:cNvSpPr>
          <p:nvPr>
            <p:ph sz="quarter" idx="1"/>
          </p:nvPr>
        </p:nvSpPr>
        <p:spPr>
          <a:xfrm>
            <a:off x="1475655" y="1524000"/>
            <a:ext cx="7290519" cy="4572000"/>
          </a:xfrm>
        </p:spPr>
        <p:txBody>
          <a:bodyPr/>
          <a:lstStyle/>
          <a:p>
            <a:pPr eaLnBrk="1" hangingPunct="1">
              <a:buFont typeface="Wingdings" pitchFamily="-107" charset="2"/>
              <a:buNone/>
            </a:pPr>
            <a:r>
              <a:rPr lang="en-US" altLang="en-US" dirty="0" smtClean="0">
                <a:latin typeface="Book Antiqua" panose="02040602050305030304" pitchFamily="18" charset="0"/>
                <a:cs typeface="Palatino" pitchFamily="-107" charset="0"/>
              </a:rPr>
              <a:t>Essential Skills Level 2</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209800"/>
            <a:ext cx="8356600" cy="40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38890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Limited Literacy Skills</a:t>
            </a:r>
          </a:p>
        </p:txBody>
      </p:sp>
      <p:sp>
        <p:nvSpPr>
          <p:cNvPr id="33795" name="Content Placeholder 2"/>
          <p:cNvSpPr>
            <a:spLocks noGrp="1"/>
          </p:cNvSpPr>
          <p:nvPr>
            <p:ph sz="quarter" idx="1"/>
          </p:nvPr>
        </p:nvSpPr>
        <p:spPr>
          <a:xfrm>
            <a:off x="1115615" y="1600200"/>
            <a:ext cx="7650559" cy="4495800"/>
          </a:xfrm>
        </p:spPr>
        <p:txBody>
          <a:bodyPr/>
          <a:lstStyle/>
          <a:p>
            <a:pPr eaLnBrk="1" hangingPunct="1">
              <a:buFont typeface="Wingdings" pitchFamily="-107" charset="2"/>
              <a:buNone/>
            </a:pPr>
            <a:r>
              <a:rPr lang="en-US" altLang="en-US" dirty="0" smtClean="0">
                <a:latin typeface="Book Antiqua" panose="02040602050305030304" pitchFamily="18" charset="0"/>
                <a:cs typeface="Palatino" pitchFamily="-107" charset="0"/>
              </a:rPr>
              <a:t>Essential Skills Level 2</a:t>
            </a:r>
          </a:p>
          <a:p>
            <a:pPr eaLnBrk="1" hangingPunct="1">
              <a:buFont typeface="Wingdings" pitchFamily="-107" charset="2"/>
              <a:buNone/>
            </a:pPr>
            <a:endParaRPr lang="en-US" altLang="en-US" dirty="0" smtClean="0">
              <a:latin typeface="Palatino" pitchFamily="-107" charset="0"/>
              <a:cs typeface="Palatino" pitchFamily="-107" charset="0"/>
            </a:endParaRPr>
          </a:p>
        </p:txBody>
      </p:sp>
      <p:pic>
        <p:nvPicPr>
          <p:cNvPr id="337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44750"/>
            <a:ext cx="7904113" cy="364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77109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Readiness to learn</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Not all clients who need skills upgrading will be ready to learn</a:t>
            </a:r>
          </a:p>
          <a:p>
            <a:r>
              <a:rPr lang="en-CA" dirty="0" smtClean="0">
                <a:latin typeface="Book Antiqua" panose="02040602050305030304" pitchFamily="18" charset="0"/>
              </a:rPr>
              <a:t>Barriers:</a:t>
            </a:r>
          </a:p>
          <a:p>
            <a:pPr lvl="1"/>
            <a:r>
              <a:rPr lang="en-CA" dirty="0" smtClean="0">
                <a:latin typeface="Book Antiqua" panose="02040602050305030304" pitchFamily="18" charset="0"/>
              </a:rPr>
              <a:t>Mental health and medication</a:t>
            </a:r>
          </a:p>
          <a:p>
            <a:pPr lvl="1"/>
            <a:r>
              <a:rPr lang="en-CA" dirty="0" smtClean="0">
                <a:latin typeface="Book Antiqua" panose="02040602050305030304" pitchFamily="18" charset="0"/>
              </a:rPr>
              <a:t>Basic Needs aren’t being met (housing, food, etc.)</a:t>
            </a:r>
            <a:endParaRPr lang="en-CA" dirty="0">
              <a:latin typeface="Book Antiqua" panose="02040602050305030304" pitchFamily="18" charset="0"/>
            </a:endParaRPr>
          </a:p>
          <a:p>
            <a:r>
              <a:rPr lang="en-CA" dirty="0" smtClean="0">
                <a:latin typeface="Book Antiqua" panose="02040602050305030304" pitchFamily="18" charset="0"/>
              </a:rPr>
              <a:t>Other – i.e. feeling of being forced to be at any agency</a:t>
            </a: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838475"/>
            <a:ext cx="739412" cy="709836"/>
          </a:xfrm>
          <a:prstGeom prst="rect">
            <a:avLst/>
          </a:prstGeom>
        </p:spPr>
      </p:pic>
    </p:spTree>
    <p:extLst>
      <p:ext uri="{BB962C8B-B14F-4D97-AF65-F5344CB8AC3E}">
        <p14:creationId xmlns:p14="http://schemas.microsoft.com/office/powerpoint/2010/main" val="3920604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Literacy</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It’s a four-syllable word!!!!</a:t>
            </a:r>
          </a:p>
          <a:p>
            <a:r>
              <a:rPr lang="en-CA" dirty="0" smtClean="0">
                <a:latin typeface="Book Antiqua" panose="02040602050305030304" pitchFamily="18" charset="0"/>
              </a:rPr>
              <a:t>Has started to take on the “politically incorrect” connotation</a:t>
            </a:r>
          </a:p>
          <a:p>
            <a:r>
              <a:rPr lang="en-CA" dirty="0" smtClean="0">
                <a:latin typeface="Book Antiqua" panose="02040602050305030304" pitchFamily="18" charset="0"/>
              </a:rPr>
              <a:t>“Illiterate” is rarely used</a:t>
            </a:r>
          </a:p>
          <a:p>
            <a:r>
              <a:rPr lang="en-CA" dirty="0" smtClean="0">
                <a:latin typeface="Book Antiqua" panose="02040602050305030304" pitchFamily="18" charset="0"/>
              </a:rPr>
              <a:t>Even Essential Skills can make people think of life-skills</a:t>
            </a:r>
          </a:p>
          <a:p>
            <a:r>
              <a:rPr lang="en-CA" dirty="0" smtClean="0">
                <a:latin typeface="Book Antiqua" panose="02040602050305030304" pitchFamily="18" charset="0"/>
              </a:rPr>
              <a:t>So what do you say instead….</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8473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1" y="1196752"/>
            <a:ext cx="7406853" cy="4899248"/>
          </a:xfrm>
        </p:spPr>
        <p:txBody>
          <a:bodyPr/>
          <a:lstStyle/>
          <a:p>
            <a:r>
              <a:rPr lang="en-CA" dirty="0" smtClean="0">
                <a:latin typeface="Book Antiqua" panose="02040602050305030304" pitchFamily="18" charset="0"/>
              </a:rPr>
              <a:t>Upgrading</a:t>
            </a:r>
          </a:p>
          <a:p>
            <a:r>
              <a:rPr lang="en-CA" dirty="0" smtClean="0">
                <a:latin typeface="Book Antiqua" panose="02040602050305030304" pitchFamily="18" charset="0"/>
              </a:rPr>
              <a:t>Skills Upgrading</a:t>
            </a:r>
          </a:p>
          <a:p>
            <a:r>
              <a:rPr lang="en-CA" dirty="0" smtClean="0">
                <a:latin typeface="Book Antiqua" panose="02040602050305030304" pitchFamily="18" charset="0"/>
              </a:rPr>
              <a:t>GED Preparation</a:t>
            </a:r>
          </a:p>
          <a:p>
            <a:r>
              <a:rPr lang="en-CA" dirty="0" smtClean="0">
                <a:latin typeface="Book Antiqua" panose="02040602050305030304" pitchFamily="18" charset="0"/>
              </a:rPr>
              <a:t>Employment readiness training</a:t>
            </a:r>
          </a:p>
          <a:p>
            <a:r>
              <a:rPr lang="en-CA" dirty="0" smtClean="0">
                <a:latin typeface="Book Antiqua" panose="02040602050305030304" pitchFamily="18" charset="0"/>
              </a:rPr>
              <a:t>Adult Upgrading</a:t>
            </a:r>
          </a:p>
          <a:p>
            <a:r>
              <a:rPr lang="en-CA" dirty="0" smtClean="0">
                <a:latin typeface="Book Antiqua" panose="02040602050305030304" pitchFamily="18" charset="0"/>
              </a:rPr>
              <a:t>Adult Learning</a:t>
            </a:r>
          </a:p>
          <a:p>
            <a:pPr marL="0" indent="0">
              <a:buNone/>
            </a:pPr>
            <a:endParaRPr lang="en-CA" dirty="0"/>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7170" name="Picture 2" descr="C:\Users\Jane\AppData\Local\Microsoft\Windows\Temporary Internet Files\Content.IE5\NK42912C\MP9003096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56794"/>
            <a:ext cx="2721496" cy="194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4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Labour Market Partnership Project</a:t>
            </a:r>
            <a:endParaRPr lang="en-CA" dirty="0">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20000"/>
          </a:bodyPr>
          <a:lstStyle/>
          <a:p>
            <a:r>
              <a:rPr lang="en-CA" dirty="0" smtClean="0">
                <a:latin typeface="Book Antiqua" panose="02040602050305030304" pitchFamily="18" charset="0"/>
              </a:rPr>
              <a:t>Collaborative among the 7 regional literacy networks</a:t>
            </a:r>
          </a:p>
          <a:p>
            <a:r>
              <a:rPr lang="en-CA" dirty="0" smtClean="0">
                <a:latin typeface="Book Antiqua" panose="02040602050305030304" pitchFamily="18" charset="0"/>
              </a:rPr>
              <a:t>Coordinate local services</a:t>
            </a:r>
          </a:p>
          <a:p>
            <a:r>
              <a:rPr lang="en-CA" dirty="0" smtClean="0">
                <a:latin typeface="Book Antiqua" panose="02040602050305030304" pitchFamily="18" charset="0"/>
              </a:rPr>
              <a:t>Enhance employment outcomes</a:t>
            </a:r>
          </a:p>
          <a:p>
            <a:r>
              <a:rPr lang="en-CA" dirty="0" smtClean="0">
                <a:latin typeface="Book Antiqua" panose="02040602050305030304" pitchFamily="18" charset="0"/>
              </a:rPr>
              <a:t>Lower-skilled Ontarians</a:t>
            </a:r>
          </a:p>
          <a:p>
            <a:r>
              <a:rPr lang="en-CA" dirty="0" smtClean="0">
                <a:latin typeface="Book Antiqua" panose="02040602050305030304" pitchFamily="18" charset="0"/>
              </a:rPr>
              <a:t>Project READ</a:t>
            </a:r>
          </a:p>
          <a:p>
            <a:pPr lvl="1">
              <a:buFont typeface="Arial" panose="020B0604020202020204" pitchFamily="34" charset="0"/>
              <a:buChar char="•"/>
            </a:pPr>
            <a:r>
              <a:rPr lang="en-CA" dirty="0">
                <a:latin typeface="Book Antiqua" panose="02040602050305030304" pitchFamily="18" charset="0"/>
              </a:rPr>
              <a:t>D</a:t>
            </a:r>
            <a:r>
              <a:rPr lang="en-CA" dirty="0" smtClean="0">
                <a:latin typeface="Book Antiqua" panose="02040602050305030304" pitchFamily="18" charset="0"/>
              </a:rPr>
              <a:t>evelop new screening tool</a:t>
            </a:r>
          </a:p>
          <a:p>
            <a:pPr lvl="1">
              <a:buFont typeface="Arial" panose="020B0604020202020204" pitchFamily="34" charset="0"/>
              <a:buChar char="•"/>
            </a:pPr>
            <a:r>
              <a:rPr lang="en-CA" dirty="0" smtClean="0">
                <a:latin typeface="Book Antiqua" panose="02040602050305030304" pitchFamily="18" charset="0"/>
              </a:rPr>
              <a:t>Field test</a:t>
            </a:r>
          </a:p>
          <a:p>
            <a:pPr lvl="1">
              <a:buFont typeface="Arial" panose="020B0604020202020204" pitchFamily="34" charset="0"/>
              <a:buChar char="•"/>
            </a:pPr>
            <a:r>
              <a:rPr lang="en-CA" dirty="0" smtClean="0">
                <a:latin typeface="Book Antiqua" panose="02040602050305030304" pitchFamily="18" charset="0"/>
              </a:rPr>
              <a:t>Provide training</a:t>
            </a:r>
          </a:p>
          <a:p>
            <a:pPr marL="0" indent="0">
              <a:buNone/>
            </a:pP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1026" name="Picture 2" descr="C:\Users\Jane\AppData\Local\Microsoft\Windows\Temporary Internet Files\Content.IE5\NK42912C\MP9003826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149080"/>
            <a:ext cx="1771657" cy="24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50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Fear of School</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May have had a bad experience at school (and the stories become worse as the years go by)</a:t>
            </a:r>
          </a:p>
          <a:p>
            <a:r>
              <a:rPr lang="en-CA" dirty="0" smtClean="0">
                <a:latin typeface="Book Antiqua" panose="02040602050305030304" pitchFamily="18" charset="0"/>
              </a:rPr>
              <a:t>Probably didn’t do well at school and felt “stupid”</a:t>
            </a:r>
          </a:p>
          <a:p>
            <a:r>
              <a:rPr lang="en-CA" dirty="0" smtClean="0">
                <a:latin typeface="Book Antiqua" panose="02040602050305030304" pitchFamily="18" charset="0"/>
              </a:rPr>
              <a:t>School structure didn’t work</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8194" name="Picture 2" descr="C:\Users\Jane\AppData\Local\Microsoft\Windows\Temporary Internet Files\Content.IE5\4307Y1PL\MP9004423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725144"/>
            <a:ext cx="1181877"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20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Fear of School - Solved</a:t>
            </a:r>
            <a:endParaRPr lang="en-CA" dirty="0">
              <a:latin typeface="Book Antiqua" panose="02040602050305030304" pitchFamily="18" charset="0"/>
            </a:endParaRPr>
          </a:p>
        </p:txBody>
      </p:sp>
      <p:sp>
        <p:nvSpPr>
          <p:cNvPr id="3" name="Content Placeholder 2"/>
          <p:cNvSpPr>
            <a:spLocks noGrp="1"/>
          </p:cNvSpPr>
          <p:nvPr>
            <p:ph idx="1"/>
          </p:nvPr>
        </p:nvSpPr>
        <p:spPr>
          <a:xfrm>
            <a:off x="1254125" y="1700808"/>
            <a:ext cx="7772400" cy="4395192"/>
          </a:xfrm>
        </p:spPr>
        <p:txBody>
          <a:bodyPr/>
          <a:lstStyle/>
          <a:p>
            <a:r>
              <a:rPr lang="en-CA" dirty="0" smtClean="0">
                <a:latin typeface="Book Antiqua" panose="02040602050305030304" pitchFamily="18" charset="0"/>
              </a:rPr>
              <a:t>Different game as an adult</a:t>
            </a:r>
          </a:p>
          <a:p>
            <a:r>
              <a:rPr lang="en-CA" dirty="0" smtClean="0">
                <a:latin typeface="Book Antiqua" panose="02040602050305030304" pitchFamily="18" charset="0"/>
              </a:rPr>
              <a:t>Adult learning principles are used</a:t>
            </a:r>
          </a:p>
          <a:p>
            <a:r>
              <a:rPr lang="en-CA" dirty="0" smtClean="0">
                <a:latin typeface="Book Antiqua" panose="02040602050305030304" pitchFamily="18" charset="0"/>
              </a:rPr>
              <a:t>More equality between instructor and learner</a:t>
            </a:r>
          </a:p>
          <a:p>
            <a:r>
              <a:rPr lang="en-CA" dirty="0" smtClean="0">
                <a:latin typeface="Book Antiqua" panose="02040602050305030304" pitchFamily="18" charset="0"/>
              </a:rPr>
              <a:t>Learner-centred or learner-driven</a:t>
            </a:r>
          </a:p>
          <a:p>
            <a:r>
              <a:rPr lang="en-CA" dirty="0" smtClean="0">
                <a:latin typeface="Book Antiqua" panose="02040602050305030304" pitchFamily="18" charset="0"/>
              </a:rPr>
              <a:t>Learning is only related to the adult’s goal and goal path</a:t>
            </a:r>
          </a:p>
          <a:p>
            <a:r>
              <a:rPr lang="en-CA" dirty="0" smtClean="0">
                <a:latin typeface="Book Antiqua" panose="02040602050305030304" pitchFamily="18" charset="0"/>
              </a:rPr>
              <a:t>The learner can say, “No!”</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29448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Six Principles of Adult Learning</a:t>
            </a:r>
            <a:endParaRPr lang="en-CA" dirty="0">
              <a:latin typeface="Book Antiqua" panose="02040602050305030304" pitchFamily="18" charset="0"/>
            </a:endParaRPr>
          </a:p>
        </p:txBody>
      </p:sp>
      <p:sp>
        <p:nvSpPr>
          <p:cNvPr id="3" name="Content Placeholder 2"/>
          <p:cNvSpPr>
            <a:spLocks noGrp="1"/>
          </p:cNvSpPr>
          <p:nvPr>
            <p:ph idx="1"/>
          </p:nvPr>
        </p:nvSpPr>
        <p:spPr>
          <a:xfrm>
            <a:off x="1254125" y="1772816"/>
            <a:ext cx="7772400" cy="4323184"/>
          </a:xfrm>
        </p:spPr>
        <p:txBody>
          <a:bodyPr/>
          <a:lstStyle/>
          <a:p>
            <a:r>
              <a:rPr lang="en-CA" dirty="0">
                <a:latin typeface="Book Antiqua" panose="02040602050305030304" pitchFamily="18" charset="0"/>
              </a:rPr>
              <a:t>Adults are internally motivated and self-directed</a:t>
            </a:r>
          </a:p>
          <a:p>
            <a:r>
              <a:rPr lang="en-CA" dirty="0" smtClean="0">
                <a:latin typeface="Book Antiqua" panose="02040602050305030304" pitchFamily="18" charset="0"/>
              </a:rPr>
              <a:t>Adults </a:t>
            </a:r>
            <a:r>
              <a:rPr lang="en-CA" dirty="0">
                <a:latin typeface="Book Antiqua" panose="02040602050305030304" pitchFamily="18" charset="0"/>
              </a:rPr>
              <a:t>bring life experiences and knowledge to learning experiences</a:t>
            </a:r>
          </a:p>
          <a:p>
            <a:r>
              <a:rPr lang="en-CA" dirty="0" smtClean="0">
                <a:latin typeface="Book Antiqua" panose="02040602050305030304" pitchFamily="18" charset="0"/>
              </a:rPr>
              <a:t>Adults </a:t>
            </a:r>
            <a:r>
              <a:rPr lang="en-CA" dirty="0">
                <a:latin typeface="Book Antiqua" panose="02040602050305030304" pitchFamily="18" charset="0"/>
              </a:rPr>
              <a:t>are goal oriented</a:t>
            </a:r>
          </a:p>
          <a:p>
            <a:r>
              <a:rPr lang="en-CA" dirty="0" smtClean="0">
                <a:latin typeface="Book Antiqua" panose="02040602050305030304" pitchFamily="18" charset="0"/>
              </a:rPr>
              <a:t>Adults </a:t>
            </a:r>
            <a:r>
              <a:rPr lang="en-CA" dirty="0">
                <a:latin typeface="Book Antiqua" panose="02040602050305030304" pitchFamily="18" charset="0"/>
              </a:rPr>
              <a:t>are relevancy oriented</a:t>
            </a:r>
          </a:p>
          <a:p>
            <a:r>
              <a:rPr lang="en-CA" dirty="0" smtClean="0">
                <a:latin typeface="Book Antiqua" panose="02040602050305030304" pitchFamily="18" charset="0"/>
              </a:rPr>
              <a:t>Adults </a:t>
            </a:r>
            <a:r>
              <a:rPr lang="en-CA" dirty="0">
                <a:latin typeface="Book Antiqua" panose="02040602050305030304" pitchFamily="18" charset="0"/>
              </a:rPr>
              <a:t>are practical</a:t>
            </a:r>
          </a:p>
          <a:p>
            <a:r>
              <a:rPr lang="en-CA" dirty="0" smtClean="0">
                <a:latin typeface="Book Antiqua" panose="02040602050305030304" pitchFamily="18" charset="0"/>
              </a:rPr>
              <a:t>Adult </a:t>
            </a:r>
            <a:r>
              <a:rPr lang="en-CA" dirty="0">
                <a:latin typeface="Book Antiqua" panose="02040602050305030304" pitchFamily="18" charset="0"/>
              </a:rPr>
              <a:t>learners like to be respected</a:t>
            </a:r>
          </a:p>
          <a:p>
            <a:endParaRPr lang="en-CA" dirty="0"/>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20506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I’m looking for a job…I don’t have time for school</a:t>
            </a:r>
            <a:endParaRPr lang="en-CA" dirty="0">
              <a:latin typeface="Book Antiqua" panose="02040602050305030304" pitchFamily="18" charset="0"/>
            </a:endParaRPr>
          </a:p>
        </p:txBody>
      </p:sp>
      <p:sp>
        <p:nvSpPr>
          <p:cNvPr id="3" name="Content Placeholder 2"/>
          <p:cNvSpPr>
            <a:spLocks noGrp="1"/>
          </p:cNvSpPr>
          <p:nvPr>
            <p:ph idx="1"/>
          </p:nvPr>
        </p:nvSpPr>
        <p:spPr>
          <a:xfrm>
            <a:off x="1254125" y="1844824"/>
            <a:ext cx="7772400" cy="4251176"/>
          </a:xfrm>
        </p:spPr>
        <p:txBody>
          <a:bodyPr/>
          <a:lstStyle/>
          <a:p>
            <a:r>
              <a:rPr lang="en-CA" sz="3000" dirty="0" smtClean="0">
                <a:latin typeface="Book Antiqua" panose="02040602050305030304" pitchFamily="18" charset="0"/>
              </a:rPr>
              <a:t>Learning happens at various times and locations</a:t>
            </a:r>
          </a:p>
          <a:p>
            <a:r>
              <a:rPr lang="en-CA" sz="3000" dirty="0" smtClean="0">
                <a:latin typeface="Book Antiqua" panose="02040602050305030304" pitchFamily="18" charset="0"/>
              </a:rPr>
              <a:t>The client can do as little as 2 hours/week</a:t>
            </a:r>
          </a:p>
          <a:p>
            <a:r>
              <a:rPr lang="en-CA" sz="3000" dirty="0" smtClean="0">
                <a:latin typeface="Book Antiqua" panose="02040602050305030304" pitchFamily="18" charset="0"/>
              </a:rPr>
              <a:t>Most programs are flexible about part-time and full-time programming</a:t>
            </a:r>
          </a:p>
          <a:p>
            <a:r>
              <a:rPr lang="en-CA" sz="3000" dirty="0" smtClean="0">
                <a:latin typeface="Book Antiqua" panose="02040602050305030304" pitchFamily="18" charset="0"/>
              </a:rPr>
              <a:t>Upgrading can help you improve your chances of moving up in the company; more job security; increase your earning potential</a:t>
            </a:r>
            <a:endParaRPr lang="en-CA" sz="3000"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dirty="0" smtClean="0"/>
              <a:t>June 2014</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39860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60648"/>
            <a:ext cx="7772400" cy="1213892"/>
          </a:xfrm>
        </p:spPr>
        <p:txBody>
          <a:bodyPr/>
          <a:lstStyle/>
          <a:p>
            <a:r>
              <a:rPr lang="en-CA" dirty="0" smtClean="0">
                <a:latin typeface="Book Antiqua" panose="02040602050305030304" pitchFamily="18" charset="0"/>
              </a:rPr>
              <a:t>Project READ</a:t>
            </a:r>
            <a:endParaRPr lang="en-CA" dirty="0">
              <a:latin typeface="Book Antiqua" panose="02040602050305030304" pitchFamily="18" charset="0"/>
            </a:endParaRPr>
          </a:p>
        </p:txBody>
      </p:sp>
      <p:sp>
        <p:nvSpPr>
          <p:cNvPr id="3" name="Content Placeholder 2"/>
          <p:cNvSpPr>
            <a:spLocks noGrp="1"/>
          </p:cNvSpPr>
          <p:nvPr>
            <p:ph idx="1"/>
          </p:nvPr>
        </p:nvSpPr>
        <p:spPr>
          <a:xfrm>
            <a:off x="1254125" y="1340768"/>
            <a:ext cx="7772400" cy="4755232"/>
          </a:xfrm>
        </p:spPr>
        <p:txBody>
          <a:bodyPr/>
          <a:lstStyle/>
          <a:p>
            <a:r>
              <a:rPr lang="en-CA" dirty="0" smtClean="0">
                <a:latin typeface="Book Antiqua" panose="02040602050305030304" pitchFamily="18" charset="0"/>
              </a:rPr>
              <a:t>Centralized assessment</a:t>
            </a:r>
          </a:p>
          <a:p>
            <a:r>
              <a:rPr lang="en-CA" dirty="0" smtClean="0">
                <a:latin typeface="Book Antiqua" panose="02040602050305030304" pitchFamily="18" charset="0"/>
              </a:rPr>
              <a:t>Centralized referral point</a:t>
            </a:r>
          </a:p>
          <a:p>
            <a:pPr lvl="1"/>
            <a:r>
              <a:rPr lang="en-CA" dirty="0" smtClean="0">
                <a:latin typeface="Book Antiqua" panose="02040602050305030304" pitchFamily="18" charset="0"/>
              </a:rPr>
              <a:t>Our job to know all the educational programs</a:t>
            </a:r>
          </a:p>
          <a:p>
            <a:pPr lvl="1"/>
            <a:r>
              <a:rPr lang="en-CA" dirty="0" smtClean="0">
                <a:latin typeface="Book Antiqua" panose="02040602050305030304" pitchFamily="18" charset="0"/>
              </a:rPr>
              <a:t>We can help to screen a client and refer by phone</a:t>
            </a:r>
          </a:p>
          <a:p>
            <a:pPr lvl="1"/>
            <a:r>
              <a:rPr lang="en-CA" dirty="0" smtClean="0">
                <a:latin typeface="Book Antiqua" panose="02040602050305030304" pitchFamily="18" charset="0"/>
              </a:rPr>
              <a:t>We can support your screening questions and concerns</a:t>
            </a:r>
          </a:p>
          <a:p>
            <a:pPr lvl="1"/>
            <a:r>
              <a:rPr lang="en-CA" dirty="0" smtClean="0">
                <a:latin typeface="Book Antiqua" panose="02040602050305030304" pitchFamily="18" charset="0"/>
              </a:rPr>
              <a:t>We can talk to your clients/candidates to help sell upgrading</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9218" name="Picture 2" descr="C:\Users\Jane\AppData\Local\Microsoft\Windows\Temporary Internet Files\Content.IE5\NK42912C\MP900422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98" y="3284984"/>
            <a:ext cx="1066428" cy="106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28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Waterloo Region – LBS Programs</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Conestoga College</a:t>
            </a:r>
          </a:p>
          <a:p>
            <a:r>
              <a:rPr lang="en-CA" dirty="0" smtClean="0">
                <a:latin typeface="Book Antiqua" panose="02040602050305030304" pitchFamily="18" charset="0"/>
              </a:rPr>
              <a:t>Core Essentials – St. Louis</a:t>
            </a:r>
          </a:p>
          <a:p>
            <a:r>
              <a:rPr lang="en-CA" dirty="0" smtClean="0">
                <a:latin typeface="Book Antiqua" panose="02040602050305030304" pitchFamily="18" charset="0"/>
              </a:rPr>
              <a:t>Essential Skills Upgrading – WRDSB</a:t>
            </a:r>
          </a:p>
          <a:p>
            <a:r>
              <a:rPr lang="en-CA" dirty="0" smtClean="0">
                <a:latin typeface="Book Antiqua" panose="02040602050305030304" pitchFamily="18" charset="0"/>
              </a:rPr>
              <a:t>The Literacy Group of Waterloo Region</a:t>
            </a:r>
          </a:p>
          <a:p>
            <a:endParaRPr lang="en-CA" dirty="0">
              <a:latin typeface="Book Antiqua" panose="02040602050305030304" pitchFamily="18" charset="0"/>
            </a:endParaRPr>
          </a:p>
          <a:p>
            <a:r>
              <a:rPr lang="en-CA" dirty="0" smtClean="0">
                <a:latin typeface="Book Antiqua" panose="02040602050305030304" pitchFamily="18" charset="0"/>
              </a:rPr>
              <a:t>All programs provide services in K-W and Cambridge</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328249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2152650"/>
          </a:xfrm>
        </p:spPr>
        <p:txBody>
          <a:bodyPr>
            <a:normAutofit fontScale="90000"/>
          </a:bodyPr>
          <a:lstStyle/>
          <a:p>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Introduction to </a:t>
            </a:r>
            <a:br>
              <a:rPr lang="en-US" dirty="0" smtClean="0">
                <a:solidFill>
                  <a:schemeClr val="bg1"/>
                </a:solidFill>
              </a:rPr>
            </a:br>
            <a:r>
              <a:rPr lang="en-US" dirty="0" smtClean="0">
                <a:solidFill>
                  <a:schemeClr val="bg1"/>
                </a:solidFill>
              </a:rPr>
              <a:t>Preparatory Programs at Conestoga College</a:t>
            </a:r>
            <a:endParaRPr lang="en-CA" dirty="0">
              <a:solidFill>
                <a:schemeClr val="bg1"/>
              </a:solidFill>
            </a:endParaRPr>
          </a:p>
        </p:txBody>
      </p:sp>
      <p:pic>
        <p:nvPicPr>
          <p:cNvPr id="5" name="Picture 4" descr="Cnstga_hrz_RGB_gld_blk.jpg"/>
          <p:cNvPicPr>
            <a:picLocks noChangeAspect="1"/>
          </p:cNvPicPr>
          <p:nvPr/>
        </p:nvPicPr>
        <p:blipFill>
          <a:blip r:embed="rId2" cstate="print"/>
          <a:stretch>
            <a:fillRect/>
          </a:stretch>
        </p:blipFill>
        <p:spPr>
          <a:xfrm>
            <a:off x="2438400" y="3352800"/>
            <a:ext cx="5073192" cy="1929802"/>
          </a:xfrm>
          <a:prstGeom prst="rect">
            <a:avLst/>
          </a:prstGeom>
        </p:spPr>
      </p:pic>
    </p:spTree>
    <p:extLst>
      <p:ext uri="{BB962C8B-B14F-4D97-AF65-F5344CB8AC3E}">
        <p14:creationId xmlns:p14="http://schemas.microsoft.com/office/powerpoint/2010/main" val="2406612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Programs Overview</a:t>
            </a:r>
            <a:endParaRPr lang="en-CA" dirty="0">
              <a:solidFill>
                <a:schemeClr val="bg1"/>
              </a:solidFill>
            </a:endParaRPr>
          </a:p>
        </p:txBody>
      </p:sp>
      <p:sp>
        <p:nvSpPr>
          <p:cNvPr id="3" name="Content Placeholder 2"/>
          <p:cNvSpPr>
            <a:spLocks noGrp="1"/>
          </p:cNvSpPr>
          <p:nvPr>
            <p:ph idx="1"/>
          </p:nvPr>
        </p:nvSpPr>
        <p:spPr/>
        <p:txBody>
          <a:bodyPr/>
          <a:lstStyle/>
          <a:p>
            <a:pPr algn="ctr"/>
            <a:endParaRPr lang="en-CA" dirty="0" smtClean="0">
              <a:solidFill>
                <a:schemeClr val="bg1"/>
              </a:solidFill>
            </a:endParaRPr>
          </a:p>
          <a:p>
            <a:pPr algn="ctr"/>
            <a:r>
              <a:rPr lang="en-CA" dirty="0" smtClean="0">
                <a:solidFill>
                  <a:schemeClr val="bg1"/>
                </a:solidFill>
              </a:rPr>
              <a:t>Academic Upgrading</a:t>
            </a:r>
          </a:p>
          <a:p>
            <a:pPr algn="ctr">
              <a:buNone/>
            </a:pPr>
            <a:endParaRPr lang="en-CA" dirty="0" smtClean="0">
              <a:solidFill>
                <a:schemeClr val="bg1"/>
              </a:solidFill>
            </a:endParaRPr>
          </a:p>
          <a:p>
            <a:pPr algn="ctr"/>
            <a:r>
              <a:rPr lang="en-US" dirty="0" smtClean="0">
                <a:solidFill>
                  <a:schemeClr val="bg1"/>
                </a:solidFill>
              </a:rPr>
              <a:t>Career Exploration</a:t>
            </a:r>
          </a:p>
          <a:p>
            <a:pPr lvl="1" algn="ctr"/>
            <a:r>
              <a:rPr lang="en-CA" dirty="0" smtClean="0">
                <a:solidFill>
                  <a:schemeClr val="bg1"/>
                </a:solidFill>
              </a:rPr>
              <a:t>Discover </a:t>
            </a:r>
            <a:r>
              <a:rPr lang="en-CA" dirty="0">
                <a:solidFill>
                  <a:schemeClr val="bg1"/>
                </a:solidFill>
              </a:rPr>
              <a:t>Your </a:t>
            </a:r>
            <a:r>
              <a:rPr lang="en-CA" dirty="0" smtClean="0">
                <a:solidFill>
                  <a:schemeClr val="bg1"/>
                </a:solidFill>
              </a:rPr>
              <a:t>Future</a:t>
            </a:r>
          </a:p>
          <a:p>
            <a:pPr lvl="1" algn="ctr"/>
            <a:r>
              <a:rPr lang="en-US" dirty="0" smtClean="0">
                <a:solidFill>
                  <a:schemeClr val="bg1"/>
                </a:solidFill>
              </a:rPr>
              <a:t>Focus for Change</a:t>
            </a:r>
          </a:p>
          <a:p>
            <a:pPr marL="411480" lvl="1" indent="0" algn="ctr">
              <a:buNone/>
            </a:pPr>
            <a:endParaRPr lang="en-US" dirty="0" smtClean="0">
              <a:solidFill>
                <a:schemeClr val="bg1"/>
              </a:solidFill>
            </a:endParaRPr>
          </a:p>
        </p:txBody>
      </p:sp>
      <p:pic>
        <p:nvPicPr>
          <p:cNvPr id="4" name="Picture 3" descr="scaa.jpg"/>
          <p:cNvPicPr>
            <a:picLocks noChangeAspect="1"/>
          </p:cNvPicPr>
          <p:nvPr/>
        </p:nvPicPr>
        <p:blipFill>
          <a:blip r:embed="rId2" cstate="print"/>
          <a:stretch>
            <a:fillRect/>
          </a:stretch>
        </p:blipFill>
        <p:spPr>
          <a:xfrm>
            <a:off x="1524000" y="5105400"/>
            <a:ext cx="6192606" cy="1509730"/>
          </a:xfrm>
          <a:prstGeom prst="rect">
            <a:avLst/>
          </a:prstGeom>
        </p:spPr>
      </p:pic>
    </p:spTree>
    <p:extLst>
      <p:ext uri="{BB962C8B-B14F-4D97-AF65-F5344CB8AC3E}">
        <p14:creationId xmlns:p14="http://schemas.microsoft.com/office/powerpoint/2010/main" val="924613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chemeClr val="bg1"/>
                </a:solidFill>
              </a:rPr>
              <a:t>Purposes of Academic Upgrading</a:t>
            </a:r>
            <a:endParaRPr lang="en-CA" dirty="0">
              <a:solidFill>
                <a:schemeClr val="bg1"/>
              </a:solidFill>
            </a:endParaRPr>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pPr marL="0" indent="0" algn="ctr">
              <a:buNone/>
            </a:pPr>
            <a:r>
              <a:rPr lang="en-US" dirty="0" smtClean="0">
                <a:solidFill>
                  <a:schemeClr val="bg1"/>
                </a:solidFill>
              </a:rPr>
              <a:t>1. College / Apprenticeship preparation</a:t>
            </a:r>
          </a:p>
          <a:p>
            <a:pPr algn="ctr"/>
            <a:r>
              <a:rPr lang="en-US" dirty="0" smtClean="0">
                <a:solidFill>
                  <a:schemeClr val="bg1"/>
                </a:solidFill>
              </a:rPr>
              <a:t>Our courses are accepted for admission into college and apprenticeship programs</a:t>
            </a:r>
          </a:p>
          <a:p>
            <a:pPr marL="0" indent="0" algn="ctr">
              <a:buNone/>
            </a:pPr>
            <a:endParaRPr lang="en-US" dirty="0" smtClean="0">
              <a:solidFill>
                <a:schemeClr val="bg1"/>
              </a:solidFill>
            </a:endParaRPr>
          </a:p>
          <a:p>
            <a:pPr marL="0" indent="0" algn="ctr">
              <a:buNone/>
            </a:pPr>
            <a:r>
              <a:rPr lang="en-US" dirty="0" smtClean="0">
                <a:solidFill>
                  <a:schemeClr val="bg1"/>
                </a:solidFill>
              </a:rPr>
              <a:t>2. GED test preparation</a:t>
            </a:r>
          </a:p>
          <a:p>
            <a:pPr algn="ctr"/>
            <a:r>
              <a:rPr lang="en-US" dirty="0" smtClean="0">
                <a:solidFill>
                  <a:schemeClr val="bg1"/>
                </a:solidFill>
              </a:rPr>
              <a:t>We prepare people for this high school equivalency test</a:t>
            </a:r>
          </a:p>
          <a:p>
            <a:pPr marL="0" indent="0" algn="ctr">
              <a:buNone/>
            </a:pPr>
            <a:endParaRPr lang="en-US" dirty="0">
              <a:solidFill>
                <a:schemeClr val="bg1"/>
              </a:solidFill>
            </a:endParaRPr>
          </a:p>
          <a:p>
            <a:pPr marL="0" indent="0" algn="ctr">
              <a:buNone/>
            </a:pPr>
            <a:r>
              <a:rPr lang="en-US" dirty="0" smtClean="0">
                <a:solidFill>
                  <a:schemeClr val="bg1"/>
                </a:solidFill>
              </a:rPr>
              <a:t>3. Employment preparation</a:t>
            </a:r>
          </a:p>
          <a:p>
            <a:pPr algn="ctr"/>
            <a:r>
              <a:rPr lang="en-US" dirty="0" smtClean="0">
                <a:solidFill>
                  <a:schemeClr val="bg1"/>
                </a:solidFill>
              </a:rPr>
              <a:t>We can help brush up reading, writing, and math skills for the workplace</a:t>
            </a:r>
            <a:endParaRPr lang="en-CA" dirty="0">
              <a:solidFill>
                <a:schemeClr val="bg1"/>
              </a:solidFill>
            </a:endParaRPr>
          </a:p>
        </p:txBody>
      </p:sp>
    </p:spTree>
    <p:extLst>
      <p:ext uri="{BB962C8B-B14F-4D97-AF65-F5344CB8AC3E}">
        <p14:creationId xmlns:p14="http://schemas.microsoft.com/office/powerpoint/2010/main" val="4428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Classroom Structure for Academic Upgrading</a:t>
            </a:r>
            <a:endParaRPr lang="en-CA" dirty="0">
              <a:solidFill>
                <a:schemeClr val="bg1"/>
              </a:solidFill>
            </a:endParaRPr>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sz="2800" dirty="0" smtClean="0">
                <a:solidFill>
                  <a:schemeClr val="bg1"/>
                </a:solidFill>
              </a:rPr>
              <a:t>Classes are set up in a self-directed format - students work individually, but one-on-one help is available</a:t>
            </a:r>
          </a:p>
          <a:p>
            <a:pPr>
              <a:buNone/>
            </a:pPr>
            <a:endParaRPr lang="en-US" sz="2800" dirty="0" smtClean="0">
              <a:solidFill>
                <a:schemeClr val="bg1"/>
              </a:solidFill>
            </a:endParaRPr>
          </a:p>
          <a:p>
            <a:r>
              <a:rPr lang="en-US" sz="2800" dirty="0" smtClean="0">
                <a:solidFill>
                  <a:schemeClr val="bg1"/>
                </a:solidFill>
              </a:rPr>
              <a:t>Classes run from 9:00 a.m.- 2:00 p.m., Monday to Friday, but part-time schedules are possible</a:t>
            </a:r>
          </a:p>
          <a:p>
            <a:pPr>
              <a:buNone/>
            </a:pPr>
            <a:endParaRPr lang="en-US" sz="2800" dirty="0" smtClean="0">
              <a:solidFill>
                <a:schemeClr val="bg1"/>
              </a:solidFill>
            </a:endParaRPr>
          </a:p>
          <a:p>
            <a:r>
              <a:rPr lang="en-US" sz="2800" dirty="0" smtClean="0">
                <a:solidFill>
                  <a:schemeClr val="bg1"/>
                </a:solidFill>
              </a:rPr>
              <a:t>We run continuous intake; new students start regularly throughout the year (except for summer closure in July &amp; August)</a:t>
            </a:r>
          </a:p>
          <a:p>
            <a:endParaRPr lang="en-US" sz="2800" dirty="0" smtClean="0">
              <a:solidFill>
                <a:schemeClr val="bg1"/>
              </a:solidFill>
            </a:endParaRPr>
          </a:p>
          <a:p>
            <a:r>
              <a:rPr lang="en-US" sz="2800" dirty="0" smtClean="0">
                <a:solidFill>
                  <a:schemeClr val="bg1"/>
                </a:solidFill>
              </a:rPr>
              <a:t>First step is an academic assessment or GED pre-test</a:t>
            </a:r>
            <a:endParaRPr lang="en-CA" sz="2800" dirty="0">
              <a:solidFill>
                <a:schemeClr val="bg1"/>
              </a:solidFill>
            </a:endParaRPr>
          </a:p>
        </p:txBody>
      </p:sp>
    </p:spTree>
    <p:extLst>
      <p:ext uri="{BB962C8B-B14F-4D97-AF65-F5344CB8AC3E}">
        <p14:creationId xmlns:p14="http://schemas.microsoft.com/office/powerpoint/2010/main" val="201950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Client Scenario</a:t>
            </a:r>
            <a:endParaRPr lang="en-CA" dirty="0"/>
          </a:p>
        </p:txBody>
      </p:sp>
      <p:sp>
        <p:nvSpPr>
          <p:cNvPr id="4" name="Content Placeholder 3"/>
          <p:cNvSpPr>
            <a:spLocks noGrp="1"/>
          </p:cNvSpPr>
          <p:nvPr>
            <p:ph idx="1"/>
          </p:nvPr>
        </p:nvSpPr>
        <p:spPr/>
        <p:txBody>
          <a:bodyPr/>
          <a:lstStyle/>
          <a:p>
            <a:r>
              <a:rPr lang="en-CA" dirty="0" smtClean="0">
                <a:latin typeface="Book Antiqua" panose="02040602050305030304" pitchFamily="18" charset="0"/>
              </a:rPr>
              <a:t>You’re the experts in employment services</a:t>
            </a:r>
          </a:p>
          <a:p>
            <a:r>
              <a:rPr lang="en-CA" dirty="0" smtClean="0">
                <a:latin typeface="Book Antiqua" panose="02040602050305030304" pitchFamily="18" charset="0"/>
              </a:rPr>
              <a:t>How do you currently screen for potential referrals to literacy?</a:t>
            </a:r>
          </a:p>
          <a:p>
            <a:pPr lvl="1"/>
            <a:r>
              <a:rPr lang="en-CA" dirty="0" smtClean="0">
                <a:latin typeface="Book Antiqua" panose="02040602050305030304" pitchFamily="18" charset="0"/>
              </a:rPr>
              <a:t>Don’t change what you do now</a:t>
            </a:r>
          </a:p>
          <a:p>
            <a:pPr lvl="1"/>
            <a:r>
              <a:rPr lang="en-CA" dirty="0" smtClean="0">
                <a:latin typeface="Book Antiqua" panose="02040602050305030304" pitchFamily="18" charset="0"/>
              </a:rPr>
              <a:t>Think about how you currently talk about the referral</a:t>
            </a:r>
            <a:endParaRPr lang="en-CA" dirty="0"/>
          </a:p>
          <a:p>
            <a:pPr marL="457200" lvl="1" indent="0">
              <a:buNone/>
            </a:pPr>
            <a:endParaRPr lang="en-CA" dirty="0" smtClean="0">
              <a:latin typeface="Book Antiqua" panose="02040602050305030304" pitchFamily="18" charset="0"/>
            </a:endParaRPr>
          </a:p>
        </p:txBody>
      </p:sp>
      <p:sp>
        <p:nvSpPr>
          <p:cNvPr id="2" name="Footer Placeholder 1"/>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4162703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Career Exploration</a:t>
            </a:r>
            <a:endParaRPr lang="en-CA"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We have two career exploration programs</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These programs run from 9:00 – 2:00, Monday to Friday (full time attendance is a must)</a:t>
            </a:r>
          </a:p>
          <a:p>
            <a:endParaRPr lang="en-US" dirty="0" smtClean="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2360833"/>
              </p:ext>
            </p:extLst>
          </p:nvPr>
        </p:nvGraphicFramePr>
        <p:xfrm>
          <a:off x="838200" y="2209800"/>
          <a:ext cx="7543801" cy="2362200"/>
        </p:xfrm>
        <a:graphic>
          <a:graphicData uri="http://schemas.openxmlformats.org/drawingml/2006/table">
            <a:tbl>
              <a:tblPr firstRow="1" bandRow="1">
                <a:tableStyleId>{5940675A-B579-460E-94D1-54222C63F5DA}</a:tableStyleId>
              </a:tblPr>
              <a:tblGrid>
                <a:gridCol w="1493044"/>
                <a:gridCol w="2671763"/>
                <a:gridCol w="3378994"/>
              </a:tblGrid>
              <a:tr h="370840">
                <a:tc>
                  <a:txBody>
                    <a:bodyPr/>
                    <a:lstStyle/>
                    <a:p>
                      <a:endParaRPr lang="en-CA" sz="2000" dirty="0">
                        <a:solidFill>
                          <a:schemeClr val="bg1"/>
                        </a:solidFill>
                      </a:endParaRPr>
                    </a:p>
                  </a:txBody>
                  <a:tcPr/>
                </a:tc>
                <a:tc>
                  <a:txBody>
                    <a:bodyPr/>
                    <a:lstStyle/>
                    <a:p>
                      <a:pPr algn="ctr"/>
                      <a:r>
                        <a:rPr lang="en-US" sz="2000" b="1" dirty="0" smtClean="0">
                          <a:solidFill>
                            <a:schemeClr val="bg1"/>
                          </a:solidFill>
                        </a:rPr>
                        <a:t>Discover Your Future</a:t>
                      </a:r>
                      <a:endParaRPr lang="en-CA" sz="2000" b="1" dirty="0">
                        <a:solidFill>
                          <a:schemeClr val="bg1"/>
                        </a:solidFill>
                      </a:endParaRPr>
                    </a:p>
                  </a:txBody>
                  <a:tcPr/>
                </a:tc>
                <a:tc>
                  <a:txBody>
                    <a:bodyPr/>
                    <a:lstStyle/>
                    <a:p>
                      <a:pPr algn="ctr"/>
                      <a:r>
                        <a:rPr lang="en-US" sz="2000" b="1" dirty="0" smtClean="0">
                          <a:solidFill>
                            <a:schemeClr val="bg1"/>
                          </a:solidFill>
                        </a:rPr>
                        <a:t>Focus for Change</a:t>
                      </a:r>
                      <a:endParaRPr lang="en-CA" sz="2000" b="1" dirty="0">
                        <a:solidFill>
                          <a:schemeClr val="bg1"/>
                        </a:solidFill>
                      </a:endParaRPr>
                    </a:p>
                  </a:txBody>
                  <a:tcPr/>
                </a:tc>
              </a:tr>
              <a:tr h="370840">
                <a:tc>
                  <a:txBody>
                    <a:bodyPr/>
                    <a:lstStyle/>
                    <a:p>
                      <a:r>
                        <a:rPr lang="en-US" sz="2000" dirty="0" smtClean="0">
                          <a:solidFill>
                            <a:schemeClr val="bg1"/>
                          </a:solidFill>
                        </a:rPr>
                        <a:t>Start Date</a:t>
                      </a:r>
                      <a:endParaRPr lang="en-CA" sz="2000" dirty="0">
                        <a:solidFill>
                          <a:schemeClr val="bg1"/>
                        </a:solidFill>
                      </a:endParaRPr>
                    </a:p>
                  </a:txBody>
                  <a:tcPr/>
                </a:tc>
                <a:tc>
                  <a:txBody>
                    <a:bodyPr/>
                    <a:lstStyle/>
                    <a:p>
                      <a:r>
                        <a:rPr lang="en-US" sz="2000" dirty="0" smtClean="0">
                          <a:solidFill>
                            <a:schemeClr val="bg1"/>
                          </a:solidFill>
                        </a:rPr>
                        <a:t>January &amp; April</a:t>
                      </a:r>
                      <a:endParaRPr lang="en-CA" sz="2000" dirty="0">
                        <a:solidFill>
                          <a:schemeClr val="bg1"/>
                        </a:solidFill>
                      </a:endParaRPr>
                    </a:p>
                  </a:txBody>
                  <a:tcPr/>
                </a:tc>
                <a:tc>
                  <a:txBody>
                    <a:bodyPr/>
                    <a:lstStyle/>
                    <a:p>
                      <a:r>
                        <a:rPr lang="en-US" sz="2000" dirty="0" smtClean="0">
                          <a:solidFill>
                            <a:schemeClr val="bg1"/>
                          </a:solidFill>
                        </a:rPr>
                        <a:t>September</a:t>
                      </a:r>
                      <a:endParaRPr lang="en-CA" sz="2000" dirty="0">
                        <a:solidFill>
                          <a:schemeClr val="bg1"/>
                        </a:solidFill>
                      </a:endParaRPr>
                    </a:p>
                  </a:txBody>
                  <a:tcPr/>
                </a:tc>
              </a:tr>
              <a:tr h="370840">
                <a:tc>
                  <a:txBody>
                    <a:bodyPr/>
                    <a:lstStyle/>
                    <a:p>
                      <a:r>
                        <a:rPr lang="en-US" sz="2000" dirty="0" smtClean="0">
                          <a:solidFill>
                            <a:schemeClr val="bg1"/>
                          </a:solidFill>
                        </a:rPr>
                        <a:t>Length</a:t>
                      </a:r>
                      <a:endParaRPr lang="en-CA" sz="2000" dirty="0">
                        <a:solidFill>
                          <a:schemeClr val="bg1"/>
                        </a:solidFill>
                      </a:endParaRPr>
                    </a:p>
                  </a:txBody>
                  <a:tcPr/>
                </a:tc>
                <a:tc>
                  <a:txBody>
                    <a:bodyPr/>
                    <a:lstStyle/>
                    <a:p>
                      <a:r>
                        <a:rPr lang="en-US" sz="2000" dirty="0" smtClean="0">
                          <a:solidFill>
                            <a:schemeClr val="bg1"/>
                          </a:solidFill>
                        </a:rPr>
                        <a:t>10 weeks</a:t>
                      </a:r>
                      <a:endParaRPr lang="en-CA" sz="2000" dirty="0">
                        <a:solidFill>
                          <a:schemeClr val="bg1"/>
                        </a:solidFill>
                      </a:endParaRPr>
                    </a:p>
                  </a:txBody>
                  <a:tcPr/>
                </a:tc>
                <a:tc>
                  <a:txBody>
                    <a:bodyPr/>
                    <a:lstStyle/>
                    <a:p>
                      <a:r>
                        <a:rPr lang="en-US" sz="2000" dirty="0" smtClean="0">
                          <a:solidFill>
                            <a:schemeClr val="bg1"/>
                          </a:solidFill>
                        </a:rPr>
                        <a:t>14 weeks</a:t>
                      </a:r>
                      <a:endParaRPr lang="en-CA" sz="2000" dirty="0">
                        <a:solidFill>
                          <a:schemeClr val="bg1"/>
                        </a:solidFill>
                      </a:endParaRPr>
                    </a:p>
                  </a:txBody>
                  <a:tcPr/>
                </a:tc>
              </a:tr>
              <a:tr h="868680">
                <a:tc>
                  <a:txBody>
                    <a:bodyPr/>
                    <a:lstStyle/>
                    <a:p>
                      <a:r>
                        <a:rPr lang="en-US" sz="2000" dirty="0" smtClean="0">
                          <a:solidFill>
                            <a:schemeClr val="bg1"/>
                          </a:solidFill>
                        </a:rPr>
                        <a:t>Eligibility</a:t>
                      </a:r>
                      <a:endParaRPr lang="en-CA" sz="2000" dirty="0">
                        <a:solidFill>
                          <a:schemeClr val="bg1"/>
                        </a:solidFill>
                      </a:endParaRPr>
                    </a:p>
                  </a:txBody>
                  <a:tcPr/>
                </a:tc>
                <a:tc>
                  <a:txBody>
                    <a:bodyPr/>
                    <a:lstStyle/>
                    <a:p>
                      <a:r>
                        <a:rPr lang="en-US" sz="2000" dirty="0" smtClean="0">
                          <a:solidFill>
                            <a:schemeClr val="bg1"/>
                          </a:solidFill>
                        </a:rPr>
                        <a:t>Everyone</a:t>
                      </a:r>
                      <a:endParaRPr lang="en-CA" sz="2000" dirty="0">
                        <a:solidFill>
                          <a:schemeClr val="bg1"/>
                        </a:solidFill>
                      </a:endParaRPr>
                    </a:p>
                  </a:txBody>
                  <a:tcPr/>
                </a:tc>
                <a:tc>
                  <a:txBody>
                    <a:bodyPr/>
                    <a:lstStyle/>
                    <a:p>
                      <a:r>
                        <a:rPr lang="en-US" sz="2000" dirty="0" smtClean="0">
                          <a:solidFill>
                            <a:schemeClr val="bg1"/>
                          </a:solidFill>
                        </a:rPr>
                        <a:t>Women receiving OW/ ODSP</a:t>
                      </a:r>
                      <a:endParaRPr lang="en-CA" sz="2000" dirty="0">
                        <a:solidFill>
                          <a:schemeClr val="bg1"/>
                        </a:solidFill>
                      </a:endParaRPr>
                    </a:p>
                  </a:txBody>
                  <a:tcPr/>
                </a:tc>
              </a:tr>
            </a:tbl>
          </a:graphicData>
        </a:graphic>
      </p:graphicFrame>
    </p:spTree>
    <p:extLst>
      <p:ext uri="{BB962C8B-B14F-4D97-AF65-F5344CB8AC3E}">
        <p14:creationId xmlns:p14="http://schemas.microsoft.com/office/powerpoint/2010/main" val="2799519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Career Exploration cont’d</a:t>
            </a:r>
            <a:endParaRPr lang="en-CA" dirty="0">
              <a:solidFill>
                <a:schemeClr val="bg1"/>
              </a:solidFill>
            </a:endParaRPr>
          </a:p>
        </p:txBody>
      </p:sp>
      <p:sp>
        <p:nvSpPr>
          <p:cNvPr id="3" name="Content Placeholder 2"/>
          <p:cNvSpPr>
            <a:spLocks noGrp="1"/>
          </p:cNvSpPr>
          <p:nvPr>
            <p:ph idx="1"/>
          </p:nvPr>
        </p:nvSpPr>
        <p:spPr>
          <a:xfrm>
            <a:off x="457200" y="1646236"/>
            <a:ext cx="8229600" cy="4983163"/>
          </a:xfrm>
        </p:spPr>
        <p:txBody>
          <a:bodyPr>
            <a:normAutofit fontScale="70000" lnSpcReduction="20000"/>
          </a:bodyPr>
          <a:lstStyle/>
          <a:p>
            <a:r>
              <a:rPr lang="en-CA" dirty="0" smtClean="0">
                <a:solidFill>
                  <a:schemeClr val="bg1"/>
                </a:solidFill>
              </a:rPr>
              <a:t>There are 5 areas of study in these programs</a:t>
            </a:r>
          </a:p>
          <a:p>
            <a:pPr marL="0" indent="0">
              <a:buNone/>
            </a:pPr>
            <a:endParaRPr lang="en-CA" dirty="0" smtClean="0">
              <a:solidFill>
                <a:schemeClr val="bg1"/>
              </a:solidFill>
            </a:endParaRPr>
          </a:p>
          <a:p>
            <a:pPr marL="514350" indent="-514350">
              <a:buAutoNum type="arabicPeriod"/>
            </a:pPr>
            <a:r>
              <a:rPr lang="en-CA" dirty="0" smtClean="0">
                <a:solidFill>
                  <a:schemeClr val="bg1"/>
                </a:solidFill>
              </a:rPr>
              <a:t>Personal Management</a:t>
            </a:r>
          </a:p>
          <a:p>
            <a:pPr marL="914400" lvl="1" indent="-514350">
              <a:buFont typeface="Arial" pitchFamily="34" charset="0"/>
              <a:buChar char="•"/>
            </a:pPr>
            <a:r>
              <a:rPr lang="en-CA" dirty="0" smtClean="0">
                <a:solidFill>
                  <a:schemeClr val="bg1"/>
                </a:solidFill>
              </a:rPr>
              <a:t>Problem-solving skills, effective interpersonal relations</a:t>
            </a:r>
          </a:p>
          <a:p>
            <a:pPr marL="400050" lvl="1" indent="0">
              <a:buNone/>
            </a:pPr>
            <a:endParaRPr lang="en-CA" dirty="0" smtClean="0">
              <a:solidFill>
                <a:schemeClr val="bg1"/>
              </a:solidFill>
            </a:endParaRPr>
          </a:p>
          <a:p>
            <a:pPr marL="514350" indent="-514350">
              <a:buAutoNum type="arabicPeriod"/>
            </a:pPr>
            <a:r>
              <a:rPr lang="en-CA" dirty="0" smtClean="0">
                <a:solidFill>
                  <a:schemeClr val="bg1"/>
                </a:solidFill>
              </a:rPr>
              <a:t>Career Building</a:t>
            </a:r>
          </a:p>
          <a:p>
            <a:pPr marL="914400" lvl="1" indent="-514350">
              <a:buFont typeface="Arial" pitchFamily="34" charset="0"/>
              <a:buChar char="•"/>
            </a:pPr>
            <a:r>
              <a:rPr lang="en-CA" dirty="0" smtClean="0">
                <a:solidFill>
                  <a:schemeClr val="bg1"/>
                </a:solidFill>
              </a:rPr>
              <a:t>Assessment of personal abilities, creation of employment/training plan</a:t>
            </a:r>
          </a:p>
          <a:p>
            <a:pPr marL="400050" lvl="1" indent="0">
              <a:buNone/>
            </a:pPr>
            <a:endParaRPr lang="en-CA" dirty="0" smtClean="0">
              <a:solidFill>
                <a:schemeClr val="bg1"/>
              </a:solidFill>
            </a:endParaRPr>
          </a:p>
          <a:p>
            <a:pPr marL="514350" indent="-514350">
              <a:buAutoNum type="arabicPeriod" startAt="3"/>
            </a:pPr>
            <a:r>
              <a:rPr lang="en-CA" dirty="0">
                <a:solidFill>
                  <a:schemeClr val="bg1"/>
                </a:solidFill>
              </a:rPr>
              <a:t>Employment Strategies</a:t>
            </a:r>
          </a:p>
          <a:p>
            <a:pPr marL="914400" lvl="1" indent="-514350">
              <a:buFont typeface="Arial" pitchFamily="34" charset="0"/>
              <a:buChar char="•"/>
            </a:pPr>
            <a:r>
              <a:rPr lang="en-CA" dirty="0">
                <a:solidFill>
                  <a:schemeClr val="bg1"/>
                </a:solidFill>
              </a:rPr>
              <a:t>Job search, resumes, </a:t>
            </a:r>
            <a:r>
              <a:rPr lang="en-CA" dirty="0" smtClean="0">
                <a:solidFill>
                  <a:schemeClr val="bg1"/>
                </a:solidFill>
              </a:rPr>
              <a:t>interviews, job </a:t>
            </a:r>
            <a:r>
              <a:rPr lang="en-CA" dirty="0">
                <a:solidFill>
                  <a:schemeClr val="bg1"/>
                </a:solidFill>
              </a:rPr>
              <a:t>shadow </a:t>
            </a:r>
            <a:r>
              <a:rPr lang="en-CA" dirty="0" smtClean="0">
                <a:solidFill>
                  <a:schemeClr val="bg1"/>
                </a:solidFill>
              </a:rPr>
              <a:t>period</a:t>
            </a:r>
          </a:p>
          <a:p>
            <a:pPr marL="400050" lvl="1" indent="0">
              <a:buNone/>
            </a:pPr>
            <a:endParaRPr lang="en-CA" dirty="0" smtClean="0">
              <a:solidFill>
                <a:schemeClr val="bg1"/>
              </a:solidFill>
            </a:endParaRPr>
          </a:p>
          <a:p>
            <a:pPr marL="514350" indent="-514350">
              <a:buAutoNum type="arabicPeriod" startAt="3"/>
            </a:pPr>
            <a:r>
              <a:rPr lang="en-CA" dirty="0" smtClean="0">
                <a:solidFill>
                  <a:schemeClr val="bg1"/>
                </a:solidFill>
              </a:rPr>
              <a:t>Academic Review</a:t>
            </a:r>
          </a:p>
          <a:p>
            <a:pPr marL="914400" lvl="1" indent="-514350">
              <a:buFont typeface="Arial" pitchFamily="34" charset="0"/>
              <a:buChar char="•"/>
            </a:pPr>
            <a:r>
              <a:rPr lang="en-CA" dirty="0" smtClean="0">
                <a:solidFill>
                  <a:schemeClr val="bg1"/>
                </a:solidFill>
              </a:rPr>
              <a:t>English </a:t>
            </a:r>
            <a:r>
              <a:rPr lang="en-CA" dirty="0">
                <a:solidFill>
                  <a:schemeClr val="bg1"/>
                </a:solidFill>
              </a:rPr>
              <a:t>and math assessment and </a:t>
            </a:r>
            <a:r>
              <a:rPr lang="en-CA" dirty="0" smtClean="0">
                <a:solidFill>
                  <a:schemeClr val="bg1"/>
                </a:solidFill>
              </a:rPr>
              <a:t>review</a:t>
            </a:r>
          </a:p>
          <a:p>
            <a:pPr marL="400050" lvl="1" indent="0">
              <a:buNone/>
            </a:pPr>
            <a:endParaRPr lang="en-CA" dirty="0">
              <a:solidFill>
                <a:schemeClr val="bg1"/>
              </a:solidFill>
            </a:endParaRPr>
          </a:p>
          <a:p>
            <a:pPr marL="514350" indent="-514350">
              <a:buAutoNum type="arabicPeriod" startAt="3"/>
            </a:pPr>
            <a:r>
              <a:rPr lang="en-CA" dirty="0">
                <a:solidFill>
                  <a:schemeClr val="bg1"/>
                </a:solidFill>
              </a:rPr>
              <a:t>Computer Literacy</a:t>
            </a:r>
          </a:p>
          <a:p>
            <a:pPr marL="914400" lvl="1" indent="-514350">
              <a:buFont typeface="Arial" pitchFamily="34" charset="0"/>
              <a:buChar char="•"/>
            </a:pPr>
            <a:r>
              <a:rPr lang="en-CA" dirty="0">
                <a:solidFill>
                  <a:schemeClr val="bg1"/>
                </a:solidFill>
              </a:rPr>
              <a:t>Overview of Microsoft Word, Excel, PowerPoint, and email</a:t>
            </a:r>
          </a:p>
          <a:p>
            <a:pPr marL="914400" lvl="1" indent="-514350">
              <a:buFont typeface="Arial" pitchFamily="34" charset="0"/>
              <a:buChar char="•"/>
            </a:pPr>
            <a:endParaRPr lang="en-CA" dirty="0" smtClean="0">
              <a:solidFill>
                <a:schemeClr val="bg1"/>
              </a:solidFill>
            </a:endParaRPr>
          </a:p>
        </p:txBody>
      </p:sp>
    </p:spTree>
    <p:extLst>
      <p:ext uri="{BB962C8B-B14F-4D97-AF65-F5344CB8AC3E}">
        <p14:creationId xmlns:p14="http://schemas.microsoft.com/office/powerpoint/2010/main" val="25586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986634" y="5420320"/>
            <a:ext cx="661566" cy="67568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7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457200"/>
            <a:ext cx="2952130" cy="1856016"/>
          </a:xfrm>
          <a:prstGeom prst="rect">
            <a:avLst/>
          </a:prstGeom>
        </p:spPr>
      </p:pic>
      <p:sp>
        <p:nvSpPr>
          <p:cNvPr id="3" name="Rectangle 2"/>
          <p:cNvSpPr/>
          <p:nvPr/>
        </p:nvSpPr>
        <p:spPr>
          <a:xfrm>
            <a:off x="1193862" y="2819206"/>
            <a:ext cx="7035738" cy="1631216"/>
          </a:xfrm>
          <a:prstGeom prst="rect">
            <a:avLst/>
          </a:prstGeom>
        </p:spPr>
        <p:txBody>
          <a:bodyPr wrap="square">
            <a:spAutoFit/>
          </a:bodyPr>
          <a:lstStyle/>
          <a:p>
            <a:r>
              <a:rPr lang="en-CA" sz="5000" b="1" i="1" dirty="0" smtClean="0">
                <a:solidFill>
                  <a:srgbClr val="75263B"/>
                </a:solidFill>
                <a:latin typeface="Arial" pitchFamily="34" charset="0"/>
                <a:cs typeface="Arial" pitchFamily="34" charset="0"/>
              </a:rPr>
              <a:t>Core Essentials at </a:t>
            </a:r>
          </a:p>
          <a:p>
            <a:r>
              <a:rPr lang="en-CA" sz="5000" b="1" i="1" dirty="0" smtClean="0">
                <a:solidFill>
                  <a:srgbClr val="75263B"/>
                </a:solidFill>
                <a:latin typeface="Arial" pitchFamily="34" charset="0"/>
                <a:cs typeface="Arial" pitchFamily="34" charset="0"/>
              </a:rPr>
              <a:t>St. Louis</a:t>
            </a:r>
            <a:endParaRPr lang="en-US" sz="5000" dirty="0">
              <a:solidFill>
                <a:prstClr val="black"/>
              </a:solidFill>
              <a:latin typeface="Tahoma" charset="0"/>
            </a:endParaRPr>
          </a:p>
        </p:txBody>
      </p:sp>
      <p:pic>
        <p:nvPicPr>
          <p:cNvPr id="12" name="Picture 1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319634" y="5692080"/>
            <a:ext cx="661566" cy="67568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3094" y="5819924"/>
            <a:ext cx="1595106" cy="552152"/>
          </a:xfrm>
          <a:prstGeom prst="rect">
            <a:avLst/>
          </a:prstGeom>
        </p:spPr>
      </p:pic>
    </p:spTree>
    <p:extLst>
      <p:ext uri="{BB962C8B-B14F-4D97-AF65-F5344CB8AC3E}">
        <p14:creationId xmlns:p14="http://schemas.microsoft.com/office/powerpoint/2010/main" val="1729494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01040"/>
            <a:ext cx="4814887" cy="3550836"/>
          </a:xfrm>
          <a:prstGeom prst="rect">
            <a:avLst/>
          </a:prstGeom>
        </p:spPr>
      </p:pic>
      <p:sp>
        <p:nvSpPr>
          <p:cNvPr id="3" name="Rectangle 2"/>
          <p:cNvSpPr/>
          <p:nvPr/>
        </p:nvSpPr>
        <p:spPr>
          <a:xfrm>
            <a:off x="1073943" y="4572000"/>
            <a:ext cx="647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75263B"/>
                </a:solidFill>
              </a:rPr>
              <a:t>Helps Learners update Essential Skills for learning, work and life including:</a:t>
            </a:r>
          </a:p>
          <a:p>
            <a:pPr algn="ctr"/>
            <a:r>
              <a:rPr lang="en-US" sz="2800" dirty="0" smtClean="0">
                <a:solidFill>
                  <a:srgbClr val="75263B"/>
                </a:solidFill>
              </a:rPr>
              <a:t>Math • Writing • Reading • Document Use</a:t>
            </a:r>
            <a:endParaRPr lang="en-CA" sz="2800" dirty="0">
              <a:solidFill>
                <a:srgbClr val="75263B"/>
              </a:solidFill>
            </a:endParaRPr>
          </a:p>
        </p:txBody>
      </p:sp>
    </p:spTree>
    <p:extLst>
      <p:ext uri="{BB962C8B-B14F-4D97-AF65-F5344CB8AC3E}">
        <p14:creationId xmlns:p14="http://schemas.microsoft.com/office/powerpoint/2010/main" val="1293165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44</a:t>
            </a:fld>
            <a:endParaRPr lang="en-US"/>
          </a:p>
        </p:txBody>
      </p:sp>
      <p:sp>
        <p:nvSpPr>
          <p:cNvPr id="10" name="Rectangle 9"/>
          <p:cNvSpPr/>
          <p:nvPr/>
        </p:nvSpPr>
        <p:spPr>
          <a:xfrm>
            <a:off x="1073943" y="4572000"/>
            <a:ext cx="647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75263B"/>
                </a:solidFill>
              </a:rPr>
              <a:t>Our </a:t>
            </a:r>
            <a:r>
              <a:rPr lang="en-US" sz="2800" i="1" dirty="0" smtClean="0">
                <a:solidFill>
                  <a:srgbClr val="75263B"/>
                </a:solidFill>
              </a:rPr>
              <a:t>niche</a:t>
            </a:r>
            <a:r>
              <a:rPr lang="en-US" sz="2800" dirty="0" smtClean="0">
                <a:solidFill>
                  <a:srgbClr val="75263B"/>
                </a:solidFill>
              </a:rPr>
              <a:t> is working with learners who have identified an </a:t>
            </a:r>
            <a:r>
              <a:rPr lang="en-US" sz="3200" dirty="0" smtClean="0">
                <a:solidFill>
                  <a:srgbClr val="75263B"/>
                </a:solidFill>
              </a:rPr>
              <a:t>SSC goal path  </a:t>
            </a:r>
          </a:p>
          <a:p>
            <a:pPr algn="ctr"/>
            <a:r>
              <a:rPr lang="en-US" sz="2800" dirty="0" smtClean="0">
                <a:solidFill>
                  <a:srgbClr val="75263B"/>
                </a:solidFill>
              </a:rPr>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23" y="990600"/>
            <a:ext cx="4473286" cy="27432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03" y="3429001"/>
            <a:ext cx="5065568" cy="685800"/>
          </a:xfrm>
          <a:prstGeom prst="rect">
            <a:avLst/>
          </a:prstGeom>
        </p:spPr>
      </p:pic>
    </p:spTree>
    <p:extLst>
      <p:ext uri="{BB962C8B-B14F-4D97-AF65-F5344CB8AC3E}">
        <p14:creationId xmlns:p14="http://schemas.microsoft.com/office/powerpoint/2010/main" val="82783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63880"/>
            <a:ext cx="5031731" cy="3398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1" y="3257555"/>
            <a:ext cx="4572000" cy="618978"/>
          </a:xfrm>
          <a:prstGeom prst="rect">
            <a:avLst/>
          </a:prstGeom>
        </p:spPr>
      </p:pic>
      <p:sp>
        <p:nvSpPr>
          <p:cNvPr id="10" name="Rectangle 9"/>
          <p:cNvSpPr/>
          <p:nvPr/>
        </p:nvSpPr>
        <p:spPr>
          <a:xfrm>
            <a:off x="1073943" y="4572000"/>
            <a:ext cx="647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75263B"/>
                </a:solidFill>
              </a:rPr>
              <a:t>Helps Learners Prepare for:</a:t>
            </a:r>
          </a:p>
          <a:p>
            <a:pPr algn="ctr"/>
            <a:r>
              <a:rPr lang="en-US" sz="3200" dirty="0" smtClean="0">
                <a:solidFill>
                  <a:srgbClr val="75263B"/>
                </a:solidFill>
              </a:rPr>
              <a:t>Secondary School Credit Courses  </a:t>
            </a:r>
          </a:p>
          <a:p>
            <a:pPr algn="ctr"/>
            <a:r>
              <a:rPr lang="en-US" sz="2800" dirty="0" smtClean="0">
                <a:solidFill>
                  <a:srgbClr val="75263B"/>
                </a:solidFill>
              </a:rPr>
              <a:t> </a:t>
            </a:r>
          </a:p>
        </p:txBody>
      </p:sp>
    </p:spTree>
    <p:extLst>
      <p:ext uri="{BB962C8B-B14F-4D97-AF65-F5344CB8AC3E}">
        <p14:creationId xmlns:p14="http://schemas.microsoft.com/office/powerpoint/2010/main" val="1903408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66135"/>
            <a:ext cx="4514850" cy="33982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444464"/>
            <a:ext cx="4579144" cy="619946"/>
          </a:xfrm>
          <a:prstGeom prst="rect">
            <a:avLst/>
          </a:prstGeom>
        </p:spPr>
      </p:pic>
      <p:sp>
        <p:nvSpPr>
          <p:cNvPr id="11" name="Rectangle 10"/>
          <p:cNvSpPr/>
          <p:nvPr/>
        </p:nvSpPr>
        <p:spPr>
          <a:xfrm>
            <a:off x="1073943" y="4572000"/>
            <a:ext cx="647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75263B"/>
                </a:solidFill>
              </a:rPr>
              <a:t>Helps Learners Prepare for:</a:t>
            </a:r>
          </a:p>
          <a:p>
            <a:pPr algn="ctr"/>
            <a:r>
              <a:rPr lang="en-US" sz="3200" dirty="0" smtClean="0">
                <a:solidFill>
                  <a:srgbClr val="75263B"/>
                </a:solidFill>
              </a:rPr>
              <a:t>PLAR Assessments</a:t>
            </a:r>
          </a:p>
        </p:txBody>
      </p:sp>
    </p:spTree>
    <p:extLst>
      <p:ext uri="{BB962C8B-B14F-4D97-AF65-F5344CB8AC3E}">
        <p14:creationId xmlns:p14="http://schemas.microsoft.com/office/powerpoint/2010/main" val="1898286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76300"/>
            <a:ext cx="5065568" cy="685800"/>
          </a:xfrm>
          <a:prstGeom prst="rect">
            <a:avLst/>
          </a:prstGeom>
        </p:spPr>
      </p:pic>
      <p:sp>
        <p:nvSpPr>
          <p:cNvPr id="9" name="Rectangle 8"/>
          <p:cNvSpPr/>
          <p:nvPr/>
        </p:nvSpPr>
        <p:spPr>
          <a:xfrm>
            <a:off x="685800" y="2133600"/>
            <a:ext cx="669036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5263B"/>
                </a:solidFill>
              </a:rPr>
              <a:t>Offers Learners:</a:t>
            </a:r>
          </a:p>
          <a:p>
            <a:pPr marL="457200" indent="-457200">
              <a:buFont typeface="Arial" pitchFamily="34" charset="0"/>
              <a:buChar char="•"/>
            </a:pPr>
            <a:r>
              <a:rPr lang="en-US" sz="2800" dirty="0" smtClean="0">
                <a:solidFill>
                  <a:srgbClr val="75263B"/>
                </a:solidFill>
              </a:rPr>
              <a:t>Small Classes (10 students per instructor)</a:t>
            </a:r>
          </a:p>
          <a:p>
            <a:pPr marL="457200" indent="-457200">
              <a:buFont typeface="Arial" pitchFamily="34" charset="0"/>
              <a:buChar char="•"/>
            </a:pPr>
            <a:r>
              <a:rPr lang="en-US" sz="2800" dirty="0" smtClean="0">
                <a:solidFill>
                  <a:srgbClr val="75263B"/>
                </a:solidFill>
              </a:rPr>
              <a:t>Qualified instructors to help with self-directed learning  </a:t>
            </a:r>
          </a:p>
          <a:p>
            <a:pPr marL="457200" indent="-457200">
              <a:buFont typeface="Arial" pitchFamily="34" charset="0"/>
              <a:buChar char="•"/>
            </a:pPr>
            <a:r>
              <a:rPr lang="en-US" sz="2800" dirty="0" smtClean="0">
                <a:solidFill>
                  <a:srgbClr val="75263B"/>
                </a:solidFill>
              </a:rPr>
              <a:t>Customized instruction for the skills needed for goal</a:t>
            </a:r>
          </a:p>
          <a:p>
            <a:pPr marL="457200" indent="-457200">
              <a:buFont typeface="Arial" pitchFamily="34" charset="0"/>
              <a:buChar char="•"/>
            </a:pPr>
            <a:r>
              <a:rPr lang="en-US" sz="2800" dirty="0" smtClean="0">
                <a:solidFill>
                  <a:srgbClr val="75263B"/>
                </a:solidFill>
              </a:rPr>
              <a:t>Reasonable timelines and pace to allow for individual differences</a:t>
            </a:r>
          </a:p>
          <a:p>
            <a:pPr marL="457200" indent="-457200">
              <a:buFont typeface="Arial" pitchFamily="34" charset="0"/>
              <a:buChar char="•"/>
            </a:pPr>
            <a:endParaRPr lang="en-US" sz="2800" dirty="0" smtClean="0">
              <a:solidFill>
                <a:srgbClr val="75263B"/>
              </a:solidFill>
            </a:endParaRPr>
          </a:p>
          <a:p>
            <a:pPr algn="ctr"/>
            <a:endParaRPr lang="en-CA" sz="2800" dirty="0">
              <a:solidFill>
                <a:srgbClr val="75263B"/>
              </a:solidFill>
            </a:endParaRPr>
          </a:p>
        </p:txBody>
      </p:sp>
    </p:spTree>
    <p:extLst>
      <p:ext uri="{BB962C8B-B14F-4D97-AF65-F5344CB8AC3E}">
        <p14:creationId xmlns:p14="http://schemas.microsoft.com/office/powerpoint/2010/main" val="3485653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76300"/>
            <a:ext cx="5065568" cy="685800"/>
          </a:xfrm>
          <a:prstGeom prst="rect">
            <a:avLst/>
          </a:prstGeom>
        </p:spPr>
      </p:pic>
      <p:sp>
        <p:nvSpPr>
          <p:cNvPr id="9" name="Rectangle 8"/>
          <p:cNvSpPr/>
          <p:nvPr/>
        </p:nvSpPr>
        <p:spPr>
          <a:xfrm>
            <a:off x="685800" y="2133600"/>
            <a:ext cx="669036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5263B"/>
                </a:solidFill>
              </a:rPr>
              <a:t>Other Considerations:</a:t>
            </a:r>
          </a:p>
          <a:p>
            <a:pPr marL="457200" indent="-457200">
              <a:buFont typeface="Arial" pitchFamily="34" charset="0"/>
              <a:buChar char="•"/>
            </a:pPr>
            <a:r>
              <a:rPr lang="en-US" sz="2800" dirty="0" smtClean="0">
                <a:solidFill>
                  <a:srgbClr val="75263B"/>
                </a:solidFill>
              </a:rPr>
              <a:t>Our programs are Free</a:t>
            </a:r>
          </a:p>
          <a:p>
            <a:pPr marL="457200" indent="-457200">
              <a:buFont typeface="Arial" pitchFamily="34" charset="0"/>
              <a:buChar char="•"/>
            </a:pPr>
            <a:r>
              <a:rPr lang="en-US" sz="2800" dirty="0" smtClean="0">
                <a:solidFill>
                  <a:srgbClr val="75263B"/>
                </a:solidFill>
              </a:rPr>
              <a:t>Learners can attend full time or part time</a:t>
            </a:r>
          </a:p>
          <a:p>
            <a:pPr marL="457200" indent="-457200">
              <a:buFont typeface="Arial" pitchFamily="34" charset="0"/>
              <a:buChar char="•"/>
            </a:pPr>
            <a:r>
              <a:rPr lang="en-US" sz="2800" dirty="0" smtClean="0">
                <a:solidFill>
                  <a:srgbClr val="75263B"/>
                </a:solidFill>
              </a:rPr>
              <a:t>Transportation and childcare subsidies are available for qualifying learners</a:t>
            </a:r>
          </a:p>
          <a:p>
            <a:pPr marL="457200" indent="-457200">
              <a:buFont typeface="Arial" pitchFamily="34" charset="0"/>
              <a:buChar char="•"/>
            </a:pPr>
            <a:endParaRPr lang="en-US" sz="2800" dirty="0" smtClean="0">
              <a:solidFill>
                <a:srgbClr val="75263B"/>
              </a:solidFill>
            </a:endParaRPr>
          </a:p>
          <a:p>
            <a:pPr algn="ctr"/>
            <a:endParaRPr lang="en-CA" sz="2800" dirty="0">
              <a:solidFill>
                <a:srgbClr val="75263B"/>
              </a:solidFill>
            </a:endParaRPr>
          </a:p>
        </p:txBody>
      </p:sp>
    </p:spTree>
    <p:extLst>
      <p:ext uri="{BB962C8B-B14F-4D97-AF65-F5344CB8AC3E}">
        <p14:creationId xmlns:p14="http://schemas.microsoft.com/office/powerpoint/2010/main" val="411555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49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876300"/>
            <a:ext cx="5065568" cy="685800"/>
          </a:xfrm>
          <a:prstGeom prst="rect">
            <a:avLst/>
          </a:prstGeom>
        </p:spPr>
      </p:pic>
      <p:sp>
        <p:nvSpPr>
          <p:cNvPr id="9" name="Rectangle 8"/>
          <p:cNvSpPr/>
          <p:nvPr/>
        </p:nvSpPr>
        <p:spPr>
          <a:xfrm>
            <a:off x="685800" y="2133600"/>
            <a:ext cx="669036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75263B"/>
                </a:solidFill>
              </a:rPr>
              <a:t>Who is Eligible:</a:t>
            </a:r>
          </a:p>
          <a:p>
            <a:pPr marL="457200" indent="-457200">
              <a:buFont typeface="Arial" pitchFamily="34" charset="0"/>
              <a:buChar char="•"/>
            </a:pPr>
            <a:r>
              <a:rPr lang="en-US" sz="2800" dirty="0" smtClean="0">
                <a:solidFill>
                  <a:srgbClr val="75263B"/>
                </a:solidFill>
              </a:rPr>
              <a:t>Adults aged 19 and older </a:t>
            </a:r>
          </a:p>
          <a:p>
            <a:pPr marL="457200" indent="-457200">
              <a:buFont typeface="Arial" pitchFamily="34" charset="0"/>
              <a:buChar char="•"/>
            </a:pPr>
            <a:r>
              <a:rPr lang="en-US" sz="2800" dirty="0" smtClean="0">
                <a:solidFill>
                  <a:srgbClr val="75263B"/>
                </a:solidFill>
              </a:rPr>
              <a:t>ESL Learners who have achieved CLB of  6</a:t>
            </a:r>
          </a:p>
          <a:p>
            <a:pPr marL="457200" indent="-457200">
              <a:buFont typeface="Arial" pitchFamily="34" charset="0"/>
              <a:buChar char="•"/>
            </a:pPr>
            <a:endParaRPr lang="en-US" sz="2800" dirty="0" smtClean="0">
              <a:solidFill>
                <a:srgbClr val="75263B"/>
              </a:solidFill>
            </a:endParaRPr>
          </a:p>
          <a:p>
            <a:pPr algn="ctr"/>
            <a:endParaRPr lang="en-CA" sz="2800" dirty="0">
              <a:solidFill>
                <a:srgbClr val="75263B"/>
              </a:solidFill>
            </a:endParaRPr>
          </a:p>
        </p:txBody>
      </p:sp>
    </p:spTree>
    <p:extLst>
      <p:ext uri="{BB962C8B-B14F-4D97-AF65-F5344CB8AC3E}">
        <p14:creationId xmlns:p14="http://schemas.microsoft.com/office/powerpoint/2010/main" val="4271876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Group Work</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Break into groups of 3 or 4 people</a:t>
            </a:r>
          </a:p>
          <a:p>
            <a:r>
              <a:rPr lang="en-CA" dirty="0" smtClean="0">
                <a:latin typeface="Book Antiqua" panose="02040602050305030304" pitchFamily="18" charset="0"/>
              </a:rPr>
              <a:t>One person will be the employment counsellor</a:t>
            </a:r>
          </a:p>
          <a:p>
            <a:r>
              <a:rPr lang="en-CA" dirty="0" smtClean="0">
                <a:latin typeface="Book Antiqua" panose="02040602050305030304" pitchFamily="18" charset="0"/>
              </a:rPr>
              <a:t>One person will be the client (using the scenario we give you)</a:t>
            </a:r>
          </a:p>
          <a:p>
            <a:r>
              <a:rPr lang="en-CA" dirty="0" smtClean="0">
                <a:latin typeface="Book Antiqua" panose="02040602050305030304" pitchFamily="18" charset="0"/>
              </a:rPr>
              <a:t>One or two people will be the scribes taking notes and offering suggestions</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2050" name="Picture 2" descr="C:\Users\Jane\AppData\Local\Microsoft\Windows\Temporary Internet Files\Content.IE5\4307Y1PL\MC9000602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12056"/>
            <a:ext cx="1944216" cy="181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5239"/>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50</a:t>
            </a:fld>
            <a:endParaRPr lang="en-US"/>
          </a:p>
        </p:txBody>
      </p:sp>
      <p:sp>
        <p:nvSpPr>
          <p:cNvPr id="10" name="Rectangle 9"/>
          <p:cNvSpPr/>
          <p:nvPr/>
        </p:nvSpPr>
        <p:spPr>
          <a:xfrm>
            <a:off x="228600" y="381000"/>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Core Essentials</a:t>
            </a:r>
            <a:endParaRPr lang="en-CA" sz="6600" dirty="0">
              <a:solidFill>
                <a:prstClr val="white"/>
              </a:solidFill>
            </a:endParaRPr>
          </a:p>
        </p:txBody>
      </p:sp>
      <p:sp>
        <p:nvSpPr>
          <p:cNvPr id="3" name="Rectangle 2"/>
          <p:cNvSpPr/>
          <p:nvPr/>
        </p:nvSpPr>
        <p:spPr>
          <a:xfrm>
            <a:off x="457199" y="2209170"/>
            <a:ext cx="3886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75263B"/>
                </a:solidFill>
              </a:rPr>
              <a:t>St. Louis: Kitchener Main</a:t>
            </a:r>
          </a:p>
          <a:p>
            <a:pPr algn="ctr"/>
            <a:r>
              <a:rPr lang="en-US" sz="2400" dirty="0" smtClean="0">
                <a:solidFill>
                  <a:srgbClr val="75263B"/>
                </a:solidFill>
              </a:rPr>
              <a:t>70 Young Street , Kitchener</a:t>
            </a:r>
          </a:p>
          <a:p>
            <a:pPr algn="ctr"/>
            <a:endParaRPr lang="en-US" sz="2400" dirty="0" smtClean="0">
              <a:solidFill>
                <a:srgbClr val="75263B"/>
              </a:solidFill>
            </a:endParaRPr>
          </a:p>
          <a:p>
            <a:pPr algn="ctr"/>
            <a:endParaRPr lang="en-US" sz="2400" dirty="0">
              <a:solidFill>
                <a:srgbClr val="75263B"/>
              </a:solidFill>
            </a:endParaRPr>
          </a:p>
        </p:txBody>
      </p:sp>
      <p:sp>
        <p:nvSpPr>
          <p:cNvPr id="12" name="Rectangle 11"/>
          <p:cNvSpPr/>
          <p:nvPr/>
        </p:nvSpPr>
        <p:spPr>
          <a:xfrm>
            <a:off x="4343399" y="2209170"/>
            <a:ext cx="3886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75263B"/>
                </a:solidFill>
              </a:rPr>
              <a:t>St. Louis: Cambridge Annex</a:t>
            </a:r>
          </a:p>
          <a:p>
            <a:pPr algn="ctr"/>
            <a:r>
              <a:rPr lang="en-US" sz="2400" dirty="0" smtClean="0">
                <a:solidFill>
                  <a:srgbClr val="75263B"/>
                </a:solidFill>
              </a:rPr>
              <a:t>(behind St. Benedict’s school)</a:t>
            </a:r>
          </a:p>
          <a:p>
            <a:pPr algn="ctr"/>
            <a:r>
              <a:rPr lang="en-US" sz="2400" dirty="0" smtClean="0">
                <a:solidFill>
                  <a:srgbClr val="75263B"/>
                </a:solidFill>
              </a:rPr>
              <a:t>50 Saginaw Pkwy, Cambridge</a:t>
            </a:r>
            <a:endParaRPr lang="en-US" sz="2400" dirty="0">
              <a:solidFill>
                <a:srgbClr val="75263B"/>
              </a:solidFill>
            </a:endParaRPr>
          </a:p>
          <a:p>
            <a:pPr algn="ctr"/>
            <a:endParaRPr lang="en-US" sz="2400" dirty="0" smtClean="0">
              <a:solidFill>
                <a:srgbClr val="75263B"/>
              </a:solidFill>
            </a:endParaRPr>
          </a:p>
        </p:txBody>
      </p:sp>
      <p:sp>
        <p:nvSpPr>
          <p:cNvPr id="4" name="Rectangle 3"/>
          <p:cNvSpPr/>
          <p:nvPr/>
        </p:nvSpPr>
        <p:spPr>
          <a:xfrm>
            <a:off x="1331595" y="3731631"/>
            <a:ext cx="6023609" cy="2989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5263B"/>
                </a:solidFill>
              </a:rPr>
              <a:t>Morning Class</a:t>
            </a:r>
          </a:p>
          <a:p>
            <a:pPr algn="ctr"/>
            <a:r>
              <a:rPr lang="en-US" sz="3200" dirty="0">
                <a:solidFill>
                  <a:srgbClr val="75263B"/>
                </a:solidFill>
              </a:rPr>
              <a:t>Monday-Thursday 8:45-11:45</a:t>
            </a:r>
          </a:p>
          <a:p>
            <a:pPr algn="ctr"/>
            <a:endParaRPr lang="en-US" sz="3200" dirty="0">
              <a:solidFill>
                <a:srgbClr val="75263B"/>
              </a:solidFill>
            </a:endParaRPr>
          </a:p>
          <a:p>
            <a:pPr algn="ctr"/>
            <a:r>
              <a:rPr lang="en-US" sz="3200" dirty="0">
                <a:solidFill>
                  <a:srgbClr val="75263B"/>
                </a:solidFill>
              </a:rPr>
              <a:t>Afternoon </a:t>
            </a:r>
            <a:r>
              <a:rPr lang="en-US" sz="3200" dirty="0" smtClean="0">
                <a:solidFill>
                  <a:srgbClr val="75263B"/>
                </a:solidFill>
              </a:rPr>
              <a:t>Class</a:t>
            </a:r>
            <a:endParaRPr lang="en-US" sz="3200" dirty="0">
              <a:solidFill>
                <a:srgbClr val="75263B"/>
              </a:solidFill>
            </a:endParaRPr>
          </a:p>
          <a:p>
            <a:pPr algn="ctr"/>
            <a:r>
              <a:rPr lang="en-US" sz="3200" dirty="0">
                <a:solidFill>
                  <a:srgbClr val="75263B"/>
                </a:solidFill>
              </a:rPr>
              <a:t>Monday-Thursday 12:30-3:00</a:t>
            </a:r>
            <a:endParaRPr lang="en-CA" sz="3200" dirty="0">
              <a:solidFill>
                <a:srgbClr val="75263B"/>
              </a:solidFill>
            </a:endParaRPr>
          </a:p>
        </p:txBody>
      </p:sp>
      <p:sp>
        <p:nvSpPr>
          <p:cNvPr id="6" name="Wave 5"/>
          <p:cNvSpPr/>
          <p:nvPr/>
        </p:nvSpPr>
        <p:spPr>
          <a:xfrm rot="21172376">
            <a:off x="4366385" y="1157748"/>
            <a:ext cx="3886200" cy="1067381"/>
          </a:xfrm>
          <a:prstGeom prst="wave">
            <a:avLst>
              <a:gd name="adj1" fmla="val 12500"/>
              <a:gd name="adj2" fmla="val 76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NEW LOCATION</a:t>
            </a:r>
            <a:endParaRPr lang="en-CA" sz="3200" dirty="0">
              <a:solidFill>
                <a:prstClr val="white"/>
              </a:solidFill>
            </a:endParaRPr>
          </a:p>
        </p:txBody>
      </p:sp>
    </p:spTree>
    <p:extLst>
      <p:ext uri="{BB962C8B-B14F-4D97-AF65-F5344CB8AC3E}">
        <p14:creationId xmlns:p14="http://schemas.microsoft.com/office/powerpoint/2010/main" val="4116286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2" name="Rectangle 1"/>
          <p:cNvSpPr/>
          <p:nvPr/>
        </p:nvSpPr>
        <p:spPr>
          <a:xfrm>
            <a:off x="609600" y="3711152"/>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PSW Essentials </a:t>
            </a:r>
            <a:endParaRPr lang="en-CA" sz="6600" dirty="0">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399"/>
            <a:ext cx="5359580" cy="3581401"/>
          </a:xfrm>
          <a:prstGeom prst="rect">
            <a:avLst/>
          </a:prstGeom>
        </p:spPr>
      </p:pic>
      <p:sp>
        <p:nvSpPr>
          <p:cNvPr id="8" name="Slide Number Placeholder 7"/>
          <p:cNvSpPr>
            <a:spLocks noGrp="1"/>
          </p:cNvSpPr>
          <p:nvPr>
            <p:ph type="sldNum" sz="quarter" idx="12"/>
          </p:nvPr>
        </p:nvSpPr>
        <p:spPr/>
        <p:txBody>
          <a:bodyPr/>
          <a:lstStyle/>
          <a:p>
            <a:fld id="{FC225045-9803-4DBD-BB98-FDDDAD2D3FBE}" type="slidenum">
              <a:rPr lang="en-US" smtClean="0"/>
              <a:pPr/>
              <a:t>51</a:t>
            </a:fld>
            <a:endParaRPr lang="en-US"/>
          </a:p>
        </p:txBody>
      </p:sp>
      <p:sp>
        <p:nvSpPr>
          <p:cNvPr id="9" name="Rectangle 8"/>
          <p:cNvSpPr/>
          <p:nvPr/>
        </p:nvSpPr>
        <p:spPr>
          <a:xfrm>
            <a:off x="853440" y="4572000"/>
            <a:ext cx="6477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5263B"/>
              </a:solidFill>
            </a:endParaRPr>
          </a:p>
          <a:p>
            <a:pPr algn="ctr"/>
            <a:r>
              <a:rPr lang="en-US" sz="2400" dirty="0" smtClean="0">
                <a:solidFill>
                  <a:srgbClr val="75263B"/>
                </a:solidFill>
              </a:rPr>
              <a:t>A Boutique Program that prepares learners </a:t>
            </a:r>
          </a:p>
          <a:p>
            <a:pPr algn="ctr"/>
            <a:r>
              <a:rPr lang="en-US" sz="2400" dirty="0" smtClean="0">
                <a:solidFill>
                  <a:srgbClr val="75263B"/>
                </a:solidFill>
              </a:rPr>
              <a:t>for St. Louis’ </a:t>
            </a:r>
          </a:p>
          <a:p>
            <a:pPr algn="ctr"/>
            <a:r>
              <a:rPr lang="en-US" sz="3200" dirty="0" smtClean="0">
                <a:solidFill>
                  <a:srgbClr val="75263B"/>
                </a:solidFill>
              </a:rPr>
              <a:t>School-to-Work:</a:t>
            </a:r>
            <a:r>
              <a:rPr lang="en-US" sz="2400" dirty="0" smtClean="0">
                <a:solidFill>
                  <a:srgbClr val="75263B"/>
                </a:solidFill>
              </a:rPr>
              <a:t> </a:t>
            </a:r>
            <a:r>
              <a:rPr lang="en-US" sz="3200" dirty="0" smtClean="0">
                <a:solidFill>
                  <a:srgbClr val="75263B"/>
                </a:solidFill>
              </a:rPr>
              <a:t>Personal Support Worker Program</a:t>
            </a:r>
          </a:p>
          <a:p>
            <a:pPr algn="ctr"/>
            <a:endParaRPr lang="en-CA" sz="2800" dirty="0">
              <a:solidFill>
                <a:srgbClr val="75263B"/>
              </a:solidFill>
            </a:endParaRPr>
          </a:p>
        </p:txBody>
      </p:sp>
    </p:spTree>
    <p:extLst>
      <p:ext uri="{BB962C8B-B14F-4D97-AF65-F5344CB8AC3E}">
        <p14:creationId xmlns:p14="http://schemas.microsoft.com/office/powerpoint/2010/main" val="4616778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52</a:t>
            </a:fld>
            <a:endParaRPr lang="en-US"/>
          </a:p>
        </p:txBody>
      </p:sp>
      <p:sp>
        <p:nvSpPr>
          <p:cNvPr id="5" name="Rectangle 4"/>
          <p:cNvSpPr/>
          <p:nvPr/>
        </p:nvSpPr>
        <p:spPr>
          <a:xfrm>
            <a:off x="609600" y="1066800"/>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PSW Essentials </a:t>
            </a:r>
            <a:endParaRPr lang="en-CA" sz="6600" dirty="0">
              <a:solidFill>
                <a:prstClr val="white"/>
              </a:solidFill>
            </a:endParaRPr>
          </a:p>
        </p:txBody>
      </p:sp>
      <p:sp>
        <p:nvSpPr>
          <p:cNvPr id="6" name="Rectangle 5"/>
          <p:cNvSpPr/>
          <p:nvPr/>
        </p:nvSpPr>
        <p:spPr>
          <a:xfrm>
            <a:off x="640080" y="2209800"/>
            <a:ext cx="6477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5263B"/>
              </a:solidFill>
            </a:endParaRPr>
          </a:p>
          <a:p>
            <a:pPr algn="ctr"/>
            <a:endParaRPr lang="en-US" sz="2400" dirty="0">
              <a:solidFill>
                <a:srgbClr val="75263B"/>
              </a:solidFill>
            </a:endParaRPr>
          </a:p>
          <a:p>
            <a:pPr algn="ctr"/>
            <a:r>
              <a:rPr lang="en-US" sz="2400" b="1" dirty="0" smtClean="0">
                <a:solidFill>
                  <a:srgbClr val="75263B"/>
                </a:solidFill>
              </a:rPr>
              <a:t>Prepares Learners by building strengths in</a:t>
            </a:r>
            <a:r>
              <a:rPr lang="en-US" sz="2400" dirty="0" smtClean="0">
                <a:solidFill>
                  <a:srgbClr val="75263B"/>
                </a:solidFill>
              </a:rPr>
              <a:t>:</a:t>
            </a:r>
          </a:p>
          <a:p>
            <a:pPr marL="342900" indent="-342900">
              <a:buFont typeface="Arial" pitchFamily="34" charset="0"/>
              <a:buChar char="•"/>
            </a:pPr>
            <a:r>
              <a:rPr lang="en-US" sz="2400" dirty="0">
                <a:solidFill>
                  <a:srgbClr val="75263B"/>
                </a:solidFill>
              </a:rPr>
              <a:t>Communicating ideas</a:t>
            </a:r>
          </a:p>
          <a:p>
            <a:pPr marL="342900" indent="-342900">
              <a:buFont typeface="Arial" pitchFamily="34" charset="0"/>
              <a:buChar char="•"/>
            </a:pPr>
            <a:r>
              <a:rPr lang="en-US" sz="2400" dirty="0">
                <a:solidFill>
                  <a:srgbClr val="75263B"/>
                </a:solidFill>
              </a:rPr>
              <a:t>Finding </a:t>
            </a:r>
            <a:r>
              <a:rPr lang="en-US" sz="2400" dirty="0" smtClean="0">
                <a:solidFill>
                  <a:srgbClr val="75263B"/>
                </a:solidFill>
              </a:rPr>
              <a:t>information</a:t>
            </a:r>
            <a:endParaRPr lang="en-US" sz="2400" dirty="0">
              <a:solidFill>
                <a:srgbClr val="75263B"/>
              </a:solidFill>
            </a:endParaRPr>
          </a:p>
          <a:p>
            <a:pPr marL="342900" indent="-342900">
              <a:buFont typeface="Arial" pitchFamily="34" charset="0"/>
              <a:buChar char="•"/>
            </a:pPr>
            <a:r>
              <a:rPr lang="en-US" sz="2400" dirty="0" smtClean="0">
                <a:solidFill>
                  <a:srgbClr val="75263B"/>
                </a:solidFill>
              </a:rPr>
              <a:t>Learning and memory</a:t>
            </a:r>
          </a:p>
          <a:p>
            <a:pPr marL="342900" indent="-342900">
              <a:buFont typeface="Arial" pitchFamily="34" charset="0"/>
              <a:buChar char="•"/>
            </a:pPr>
            <a:r>
              <a:rPr lang="en-US" sz="2400" dirty="0" smtClean="0">
                <a:solidFill>
                  <a:srgbClr val="75263B"/>
                </a:solidFill>
              </a:rPr>
              <a:t>Study skills</a:t>
            </a:r>
          </a:p>
          <a:p>
            <a:pPr marL="342900" indent="-342900">
              <a:buFont typeface="Arial" pitchFamily="34" charset="0"/>
              <a:buChar char="•"/>
            </a:pPr>
            <a:r>
              <a:rPr lang="en-US" sz="2400" dirty="0" smtClean="0">
                <a:solidFill>
                  <a:srgbClr val="75263B"/>
                </a:solidFill>
              </a:rPr>
              <a:t>Listening and Note taking</a:t>
            </a:r>
          </a:p>
          <a:p>
            <a:pPr marL="342900" indent="-342900">
              <a:buFont typeface="Arial" pitchFamily="34" charset="0"/>
              <a:buChar char="•"/>
            </a:pPr>
            <a:r>
              <a:rPr lang="en-US" sz="2400" dirty="0" smtClean="0">
                <a:solidFill>
                  <a:srgbClr val="75263B"/>
                </a:solidFill>
              </a:rPr>
              <a:t>Stress management</a:t>
            </a:r>
          </a:p>
          <a:p>
            <a:pPr marL="342900" indent="-342900">
              <a:buFont typeface="Arial" pitchFamily="34" charset="0"/>
              <a:buChar char="•"/>
            </a:pPr>
            <a:r>
              <a:rPr lang="en-US" sz="2400" dirty="0" smtClean="0">
                <a:solidFill>
                  <a:srgbClr val="75263B"/>
                </a:solidFill>
              </a:rPr>
              <a:t>Strategies for test taking</a:t>
            </a:r>
          </a:p>
          <a:p>
            <a:endParaRPr lang="en-US" sz="2400" dirty="0" smtClean="0">
              <a:solidFill>
                <a:srgbClr val="75263B"/>
              </a:solidFill>
            </a:endParaRPr>
          </a:p>
          <a:p>
            <a:pPr marL="342900" indent="-342900">
              <a:buFont typeface="Arial" pitchFamily="34" charset="0"/>
              <a:buChar char="•"/>
            </a:pPr>
            <a:endParaRPr lang="en-US" sz="2400" dirty="0" smtClean="0">
              <a:solidFill>
                <a:srgbClr val="75263B"/>
              </a:solidFill>
            </a:endParaRPr>
          </a:p>
          <a:p>
            <a:pPr algn="ctr"/>
            <a:endParaRPr lang="en-US" sz="2400" dirty="0" smtClean="0">
              <a:solidFill>
                <a:srgbClr val="75263B"/>
              </a:solidFill>
            </a:endParaRPr>
          </a:p>
          <a:p>
            <a:pPr algn="ctr"/>
            <a:endParaRPr lang="en-CA" sz="2800" dirty="0">
              <a:solidFill>
                <a:srgbClr val="75263B"/>
              </a:solidFill>
            </a:endParaRPr>
          </a:p>
        </p:txBody>
      </p:sp>
    </p:spTree>
    <p:extLst>
      <p:ext uri="{BB962C8B-B14F-4D97-AF65-F5344CB8AC3E}">
        <p14:creationId xmlns:p14="http://schemas.microsoft.com/office/powerpoint/2010/main" val="3419765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5239"/>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53</a:t>
            </a:fld>
            <a:endParaRPr lang="en-US"/>
          </a:p>
        </p:txBody>
      </p:sp>
      <p:sp>
        <p:nvSpPr>
          <p:cNvPr id="10" name="Rectangle 9"/>
          <p:cNvSpPr/>
          <p:nvPr/>
        </p:nvSpPr>
        <p:spPr>
          <a:xfrm>
            <a:off x="228600" y="381000"/>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PSW Essentials</a:t>
            </a:r>
            <a:endParaRPr lang="en-CA" sz="6600" dirty="0">
              <a:solidFill>
                <a:prstClr val="white"/>
              </a:solidFill>
            </a:endParaRPr>
          </a:p>
        </p:txBody>
      </p:sp>
      <p:sp>
        <p:nvSpPr>
          <p:cNvPr id="3" name="Rectangle 2"/>
          <p:cNvSpPr/>
          <p:nvPr/>
        </p:nvSpPr>
        <p:spPr>
          <a:xfrm>
            <a:off x="198120" y="2080260"/>
            <a:ext cx="3886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5263B"/>
              </a:solidFill>
            </a:endParaRPr>
          </a:p>
          <a:p>
            <a:pPr algn="ctr"/>
            <a:endParaRPr lang="en-US" sz="2400" dirty="0" smtClean="0">
              <a:solidFill>
                <a:srgbClr val="75263B"/>
              </a:solidFill>
            </a:endParaRPr>
          </a:p>
          <a:p>
            <a:pPr algn="ctr"/>
            <a:r>
              <a:rPr lang="en-US" sz="2400" dirty="0" smtClean="0">
                <a:solidFill>
                  <a:srgbClr val="75263B"/>
                </a:solidFill>
              </a:rPr>
              <a:t>St. Louis: Kitchener Main</a:t>
            </a:r>
          </a:p>
          <a:p>
            <a:pPr algn="ctr"/>
            <a:endParaRPr lang="en-US" sz="2400" dirty="0" smtClean="0">
              <a:solidFill>
                <a:srgbClr val="75263B"/>
              </a:solidFill>
            </a:endParaRPr>
          </a:p>
          <a:p>
            <a:pPr algn="ctr"/>
            <a:r>
              <a:rPr lang="en-US" sz="2400" dirty="0" smtClean="0">
                <a:solidFill>
                  <a:srgbClr val="75263B"/>
                </a:solidFill>
              </a:rPr>
              <a:t>70 Young Street , Kitchener</a:t>
            </a:r>
          </a:p>
          <a:p>
            <a:pPr algn="ctr"/>
            <a:endParaRPr lang="en-US" sz="2400" dirty="0" smtClean="0">
              <a:solidFill>
                <a:srgbClr val="75263B"/>
              </a:solidFill>
            </a:endParaRPr>
          </a:p>
          <a:p>
            <a:pPr algn="ctr"/>
            <a:endParaRPr lang="en-US" sz="2400" dirty="0">
              <a:solidFill>
                <a:srgbClr val="75263B"/>
              </a:solidFill>
            </a:endParaRPr>
          </a:p>
          <a:p>
            <a:pPr algn="ctr"/>
            <a:endParaRPr lang="en-US" sz="2400" dirty="0" smtClean="0">
              <a:solidFill>
                <a:srgbClr val="75263B"/>
              </a:solidFill>
            </a:endParaRPr>
          </a:p>
        </p:txBody>
      </p:sp>
      <p:sp>
        <p:nvSpPr>
          <p:cNvPr id="12" name="Rectangle 11"/>
          <p:cNvSpPr/>
          <p:nvPr/>
        </p:nvSpPr>
        <p:spPr>
          <a:xfrm>
            <a:off x="4310470" y="2080260"/>
            <a:ext cx="3886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5263B"/>
              </a:solidFill>
            </a:endParaRPr>
          </a:p>
          <a:p>
            <a:pPr algn="ctr"/>
            <a:endParaRPr lang="en-US" sz="2400" dirty="0" smtClean="0">
              <a:solidFill>
                <a:srgbClr val="75263B"/>
              </a:solidFill>
            </a:endParaRPr>
          </a:p>
          <a:p>
            <a:pPr algn="ctr"/>
            <a:r>
              <a:rPr lang="en-US" sz="2400" dirty="0" smtClean="0">
                <a:solidFill>
                  <a:srgbClr val="75263B"/>
                </a:solidFill>
              </a:rPr>
              <a:t>St. Louis: Cambridge Annex</a:t>
            </a:r>
          </a:p>
          <a:p>
            <a:pPr algn="ctr"/>
            <a:r>
              <a:rPr lang="en-US" sz="2400" dirty="0" smtClean="0">
                <a:solidFill>
                  <a:srgbClr val="75263B"/>
                </a:solidFill>
              </a:rPr>
              <a:t>(behind St. Benedict’s school)</a:t>
            </a:r>
          </a:p>
          <a:p>
            <a:pPr algn="ctr"/>
            <a:r>
              <a:rPr lang="en-US" sz="2400" dirty="0" smtClean="0">
                <a:solidFill>
                  <a:srgbClr val="75263B"/>
                </a:solidFill>
              </a:rPr>
              <a:t>50 Saginaw Pkwy, Cambridge</a:t>
            </a:r>
            <a:endParaRPr lang="en-US" sz="2400" dirty="0">
              <a:solidFill>
                <a:srgbClr val="75263B"/>
              </a:solidFill>
            </a:endParaRPr>
          </a:p>
          <a:p>
            <a:pPr algn="ctr"/>
            <a:endParaRPr lang="en-US" sz="2400" dirty="0">
              <a:solidFill>
                <a:srgbClr val="75263B"/>
              </a:solidFill>
            </a:endParaRPr>
          </a:p>
          <a:p>
            <a:pPr algn="ctr"/>
            <a:endParaRPr lang="en-US" sz="2400" dirty="0" smtClean="0">
              <a:solidFill>
                <a:srgbClr val="75263B"/>
              </a:solidFill>
            </a:endParaRPr>
          </a:p>
          <a:p>
            <a:pPr algn="ctr"/>
            <a:endParaRPr lang="en-US" sz="2400" dirty="0" smtClean="0">
              <a:solidFill>
                <a:srgbClr val="75263B"/>
              </a:solidFill>
            </a:endParaRPr>
          </a:p>
        </p:txBody>
      </p:sp>
      <p:sp>
        <p:nvSpPr>
          <p:cNvPr id="4" name="Rectangle 3"/>
          <p:cNvSpPr/>
          <p:nvPr/>
        </p:nvSpPr>
        <p:spPr>
          <a:xfrm>
            <a:off x="1719670" y="4076700"/>
            <a:ext cx="5181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5263B"/>
                </a:solidFill>
              </a:rPr>
              <a:t>Program runs evenings </a:t>
            </a:r>
          </a:p>
          <a:p>
            <a:pPr algn="ctr"/>
            <a:r>
              <a:rPr lang="en-US" sz="2400" dirty="0">
                <a:solidFill>
                  <a:srgbClr val="75263B"/>
                </a:solidFill>
              </a:rPr>
              <a:t>(</a:t>
            </a:r>
            <a:r>
              <a:rPr lang="en-US" sz="2400" dirty="0" smtClean="0">
                <a:solidFill>
                  <a:srgbClr val="75263B"/>
                </a:solidFill>
              </a:rPr>
              <a:t>6:00pm-8:30pm) and is offered ahead of  PSW program </a:t>
            </a:r>
            <a:r>
              <a:rPr lang="en-US" sz="2400" dirty="0">
                <a:solidFill>
                  <a:srgbClr val="75263B"/>
                </a:solidFill>
              </a:rPr>
              <a:t>start dates</a:t>
            </a:r>
          </a:p>
        </p:txBody>
      </p:sp>
      <p:sp>
        <p:nvSpPr>
          <p:cNvPr id="9" name="Wave 8"/>
          <p:cNvSpPr/>
          <p:nvPr/>
        </p:nvSpPr>
        <p:spPr>
          <a:xfrm>
            <a:off x="4295230" y="1218797"/>
            <a:ext cx="3886200" cy="1067381"/>
          </a:xfrm>
          <a:prstGeom prst="wave">
            <a:avLst>
              <a:gd name="adj1" fmla="val 12500"/>
              <a:gd name="adj2" fmla="val 76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NEW LOCATION</a:t>
            </a:r>
            <a:endParaRPr lang="en-CA" sz="3200" dirty="0">
              <a:solidFill>
                <a:prstClr val="white"/>
              </a:solidFill>
            </a:endParaRPr>
          </a:p>
        </p:txBody>
      </p:sp>
    </p:spTree>
    <p:extLst>
      <p:ext uri="{BB962C8B-B14F-4D97-AF65-F5344CB8AC3E}">
        <p14:creationId xmlns:p14="http://schemas.microsoft.com/office/powerpoint/2010/main" val="1769032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54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4326"/>
            <a:ext cx="5359580" cy="3540571"/>
          </a:xfrm>
          <a:prstGeom prst="rect">
            <a:avLst/>
          </a:prstGeom>
        </p:spPr>
      </p:pic>
      <p:sp>
        <p:nvSpPr>
          <p:cNvPr id="10" name="Rectangle 9"/>
          <p:cNvSpPr/>
          <p:nvPr/>
        </p:nvSpPr>
        <p:spPr>
          <a:xfrm>
            <a:off x="822960" y="3741422"/>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Hair Essentials </a:t>
            </a:r>
            <a:endParaRPr lang="en-CA" sz="6600" dirty="0">
              <a:solidFill>
                <a:prstClr val="white"/>
              </a:solidFill>
            </a:endParaRPr>
          </a:p>
        </p:txBody>
      </p:sp>
      <p:sp>
        <p:nvSpPr>
          <p:cNvPr id="11" name="Rectangle 10"/>
          <p:cNvSpPr/>
          <p:nvPr/>
        </p:nvSpPr>
        <p:spPr>
          <a:xfrm>
            <a:off x="853440" y="4572000"/>
            <a:ext cx="6477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75263B"/>
                </a:solidFill>
              </a:rPr>
              <a:t>A Boutique Program that prepares learners </a:t>
            </a:r>
          </a:p>
          <a:p>
            <a:pPr algn="ctr"/>
            <a:r>
              <a:rPr lang="en-US" sz="2400" dirty="0" smtClean="0">
                <a:solidFill>
                  <a:srgbClr val="75263B"/>
                </a:solidFill>
              </a:rPr>
              <a:t>for St. Louis’ </a:t>
            </a:r>
          </a:p>
          <a:p>
            <a:pPr algn="ctr"/>
            <a:r>
              <a:rPr lang="en-US" sz="3200" dirty="0" smtClean="0">
                <a:solidFill>
                  <a:srgbClr val="75263B"/>
                </a:solidFill>
              </a:rPr>
              <a:t>School-to-Work: Hairstylist Program</a:t>
            </a:r>
            <a:endParaRPr lang="en-CA" sz="2800" dirty="0">
              <a:solidFill>
                <a:srgbClr val="75263B"/>
              </a:solidFill>
            </a:endParaRPr>
          </a:p>
        </p:txBody>
      </p:sp>
    </p:spTree>
    <p:extLst>
      <p:ext uri="{BB962C8B-B14F-4D97-AF65-F5344CB8AC3E}">
        <p14:creationId xmlns:p14="http://schemas.microsoft.com/office/powerpoint/2010/main" val="209623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55</a:t>
            </a:fld>
            <a:endParaRPr lang="en-US"/>
          </a:p>
        </p:txBody>
      </p:sp>
      <p:sp>
        <p:nvSpPr>
          <p:cNvPr id="5" name="Rectangle 4"/>
          <p:cNvSpPr/>
          <p:nvPr/>
        </p:nvSpPr>
        <p:spPr>
          <a:xfrm>
            <a:off x="640080" y="1066800"/>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Hair Essentials </a:t>
            </a:r>
            <a:endParaRPr lang="en-CA" sz="6600" dirty="0">
              <a:solidFill>
                <a:prstClr val="white"/>
              </a:solidFill>
            </a:endParaRPr>
          </a:p>
        </p:txBody>
      </p:sp>
      <p:sp>
        <p:nvSpPr>
          <p:cNvPr id="6" name="Rectangle 5"/>
          <p:cNvSpPr/>
          <p:nvPr/>
        </p:nvSpPr>
        <p:spPr>
          <a:xfrm>
            <a:off x="640080" y="2209800"/>
            <a:ext cx="6477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5263B"/>
              </a:solidFill>
            </a:endParaRPr>
          </a:p>
          <a:p>
            <a:pPr algn="ctr"/>
            <a:endParaRPr lang="en-US" sz="2400" dirty="0">
              <a:solidFill>
                <a:srgbClr val="75263B"/>
              </a:solidFill>
            </a:endParaRPr>
          </a:p>
          <a:p>
            <a:pPr algn="ctr"/>
            <a:r>
              <a:rPr lang="en-US" sz="2400" b="1" dirty="0" smtClean="0">
                <a:solidFill>
                  <a:srgbClr val="75263B"/>
                </a:solidFill>
              </a:rPr>
              <a:t>Prepares Learners by building strengths in</a:t>
            </a:r>
            <a:r>
              <a:rPr lang="en-US" sz="2400" dirty="0" smtClean="0">
                <a:solidFill>
                  <a:srgbClr val="75263B"/>
                </a:solidFill>
              </a:rPr>
              <a:t>:</a:t>
            </a:r>
          </a:p>
          <a:p>
            <a:pPr marL="342900" indent="-342900">
              <a:buFont typeface="Arial" pitchFamily="34" charset="0"/>
              <a:buChar char="•"/>
            </a:pPr>
            <a:r>
              <a:rPr lang="en-US" sz="2400" dirty="0">
                <a:solidFill>
                  <a:srgbClr val="75263B"/>
                </a:solidFill>
              </a:rPr>
              <a:t>Communicating ideas</a:t>
            </a:r>
          </a:p>
          <a:p>
            <a:pPr marL="342900" indent="-342900">
              <a:buFont typeface="Arial" pitchFamily="34" charset="0"/>
              <a:buChar char="•"/>
            </a:pPr>
            <a:r>
              <a:rPr lang="en-US" sz="2400" dirty="0">
                <a:solidFill>
                  <a:srgbClr val="75263B"/>
                </a:solidFill>
              </a:rPr>
              <a:t>Finding </a:t>
            </a:r>
            <a:r>
              <a:rPr lang="en-US" sz="2400" dirty="0" smtClean="0">
                <a:solidFill>
                  <a:srgbClr val="75263B"/>
                </a:solidFill>
              </a:rPr>
              <a:t>information</a:t>
            </a:r>
          </a:p>
          <a:p>
            <a:pPr marL="342900" indent="-342900">
              <a:buFont typeface="Arial" pitchFamily="34" charset="0"/>
              <a:buChar char="•"/>
            </a:pPr>
            <a:r>
              <a:rPr lang="en-US" sz="2400" dirty="0" smtClean="0">
                <a:solidFill>
                  <a:srgbClr val="75263B"/>
                </a:solidFill>
              </a:rPr>
              <a:t>Numeracy for the business environment</a:t>
            </a:r>
            <a:endParaRPr lang="en-US" sz="2400" dirty="0">
              <a:solidFill>
                <a:srgbClr val="75263B"/>
              </a:solidFill>
            </a:endParaRPr>
          </a:p>
          <a:p>
            <a:pPr marL="342900" indent="-342900">
              <a:buFont typeface="Arial" pitchFamily="34" charset="0"/>
              <a:buChar char="•"/>
            </a:pPr>
            <a:r>
              <a:rPr lang="en-US" sz="2400" dirty="0" smtClean="0">
                <a:solidFill>
                  <a:srgbClr val="75263B"/>
                </a:solidFill>
              </a:rPr>
              <a:t>Learning and memory</a:t>
            </a:r>
          </a:p>
          <a:p>
            <a:pPr marL="342900" indent="-342900">
              <a:buFont typeface="Arial" pitchFamily="34" charset="0"/>
              <a:buChar char="•"/>
            </a:pPr>
            <a:r>
              <a:rPr lang="en-US" sz="2400" dirty="0" smtClean="0">
                <a:solidFill>
                  <a:srgbClr val="75263B"/>
                </a:solidFill>
              </a:rPr>
              <a:t>Study skills</a:t>
            </a:r>
          </a:p>
          <a:p>
            <a:pPr marL="342900" indent="-342900">
              <a:buFont typeface="Arial" pitchFamily="34" charset="0"/>
              <a:buChar char="•"/>
            </a:pPr>
            <a:r>
              <a:rPr lang="en-US" sz="2400" dirty="0" smtClean="0">
                <a:solidFill>
                  <a:srgbClr val="75263B"/>
                </a:solidFill>
              </a:rPr>
              <a:t>Listening and Note taking</a:t>
            </a:r>
          </a:p>
          <a:p>
            <a:pPr marL="342900" indent="-342900">
              <a:buFont typeface="Arial" pitchFamily="34" charset="0"/>
              <a:buChar char="•"/>
            </a:pPr>
            <a:r>
              <a:rPr lang="en-US" sz="2400" dirty="0" smtClean="0">
                <a:solidFill>
                  <a:srgbClr val="75263B"/>
                </a:solidFill>
              </a:rPr>
              <a:t>Stress management</a:t>
            </a:r>
          </a:p>
          <a:p>
            <a:pPr marL="342900" indent="-342900">
              <a:buFont typeface="Arial" pitchFamily="34" charset="0"/>
              <a:buChar char="•"/>
            </a:pPr>
            <a:endParaRPr lang="en-US" sz="2400" dirty="0" smtClean="0">
              <a:solidFill>
                <a:srgbClr val="75263B"/>
              </a:solidFill>
            </a:endParaRPr>
          </a:p>
          <a:p>
            <a:pPr algn="ctr"/>
            <a:endParaRPr lang="en-US" sz="2400" dirty="0" smtClean="0">
              <a:solidFill>
                <a:srgbClr val="75263B"/>
              </a:solidFill>
            </a:endParaRPr>
          </a:p>
          <a:p>
            <a:pPr algn="ctr"/>
            <a:endParaRPr lang="en-CA" sz="2800" dirty="0">
              <a:solidFill>
                <a:srgbClr val="75263B"/>
              </a:solidFill>
            </a:endParaRPr>
          </a:p>
        </p:txBody>
      </p:sp>
    </p:spTree>
    <p:extLst>
      <p:ext uri="{BB962C8B-B14F-4D97-AF65-F5344CB8AC3E}">
        <p14:creationId xmlns:p14="http://schemas.microsoft.com/office/powerpoint/2010/main" val="300577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991" y="-15239"/>
            <a:ext cx="70142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dirty="0" smtClean="0">
                <a:solidFill>
                  <a:srgbClr val="C9C2D1"/>
                </a:solidFill>
              </a:rPr>
              <a:t>St. Louis Adult Learning &amp; Continuing Education </a:t>
            </a:r>
            <a:r>
              <a:rPr lang="en-US" dirty="0" err="1" smtClean="0">
                <a:solidFill>
                  <a:srgbClr val="C9C2D1"/>
                </a:solidFill>
              </a:rPr>
              <a:t>Centres</a:t>
            </a:r>
            <a:endParaRPr lang="en-US" dirty="0">
              <a:solidFill>
                <a:srgbClr val="C9C2D1"/>
              </a:solidFill>
            </a:endParaRPr>
          </a:p>
        </p:txBody>
      </p:sp>
      <p:sp>
        <p:nvSpPr>
          <p:cNvPr id="8" name="Slide Number Placeholder 7"/>
          <p:cNvSpPr>
            <a:spLocks noGrp="1"/>
          </p:cNvSpPr>
          <p:nvPr>
            <p:ph type="sldNum" sz="quarter" idx="12"/>
          </p:nvPr>
        </p:nvSpPr>
        <p:spPr/>
        <p:txBody>
          <a:bodyPr/>
          <a:lstStyle/>
          <a:p>
            <a:fld id="{FC225045-9803-4DBD-BB98-FDDDAD2D3FBE}" type="slidenum">
              <a:rPr lang="en-US" smtClean="0"/>
              <a:pPr/>
              <a:t>56</a:t>
            </a:fld>
            <a:endParaRPr lang="en-US"/>
          </a:p>
        </p:txBody>
      </p:sp>
      <p:sp>
        <p:nvSpPr>
          <p:cNvPr id="10" name="Rectangle 9"/>
          <p:cNvSpPr/>
          <p:nvPr/>
        </p:nvSpPr>
        <p:spPr>
          <a:xfrm>
            <a:off x="609600" y="381000"/>
            <a:ext cx="535958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prstClr val="white"/>
                </a:solidFill>
              </a:rPr>
              <a:t>Hair Essentials</a:t>
            </a:r>
            <a:endParaRPr lang="en-CA" sz="6600" dirty="0">
              <a:solidFill>
                <a:prstClr val="white"/>
              </a:solidFill>
            </a:endParaRPr>
          </a:p>
        </p:txBody>
      </p:sp>
      <p:sp>
        <p:nvSpPr>
          <p:cNvPr id="3" name="Rectangle 2"/>
          <p:cNvSpPr/>
          <p:nvPr/>
        </p:nvSpPr>
        <p:spPr>
          <a:xfrm>
            <a:off x="1443991" y="1859281"/>
            <a:ext cx="4956809" cy="1554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5263B"/>
              </a:solidFill>
            </a:endParaRPr>
          </a:p>
          <a:p>
            <a:pPr algn="ctr"/>
            <a:endParaRPr lang="en-US" sz="2400" dirty="0">
              <a:solidFill>
                <a:srgbClr val="75263B"/>
              </a:solidFill>
            </a:endParaRPr>
          </a:p>
          <a:p>
            <a:pPr algn="ctr"/>
            <a:r>
              <a:rPr lang="en-US" sz="2800" dirty="0" smtClean="0">
                <a:solidFill>
                  <a:srgbClr val="75263B"/>
                </a:solidFill>
              </a:rPr>
              <a:t>St. Louis: Kitchener Main</a:t>
            </a:r>
          </a:p>
          <a:p>
            <a:pPr algn="ctr"/>
            <a:r>
              <a:rPr lang="en-US" sz="2800" dirty="0" smtClean="0">
                <a:solidFill>
                  <a:srgbClr val="75263B"/>
                </a:solidFill>
              </a:rPr>
              <a:t>70 Young Street , Kitchener</a:t>
            </a:r>
          </a:p>
          <a:p>
            <a:pPr algn="ctr"/>
            <a:endParaRPr lang="en-US" sz="2800" dirty="0" smtClean="0">
              <a:solidFill>
                <a:srgbClr val="75263B"/>
              </a:solidFill>
            </a:endParaRPr>
          </a:p>
          <a:p>
            <a:pPr algn="ctr"/>
            <a:endParaRPr lang="en-US" sz="2400" dirty="0">
              <a:solidFill>
                <a:srgbClr val="75263B"/>
              </a:solidFill>
            </a:endParaRPr>
          </a:p>
          <a:p>
            <a:pPr algn="ctr"/>
            <a:endParaRPr lang="en-US" sz="2400" dirty="0" smtClean="0">
              <a:solidFill>
                <a:srgbClr val="75263B"/>
              </a:solidFill>
            </a:endParaRPr>
          </a:p>
        </p:txBody>
      </p:sp>
      <p:sp>
        <p:nvSpPr>
          <p:cNvPr id="2" name="Rectangle 1"/>
          <p:cNvSpPr/>
          <p:nvPr/>
        </p:nvSpPr>
        <p:spPr>
          <a:xfrm>
            <a:off x="1443991" y="3657600"/>
            <a:ext cx="4956809"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5263B"/>
                </a:solidFill>
              </a:rPr>
              <a:t>Program runs evenings </a:t>
            </a:r>
          </a:p>
          <a:p>
            <a:pPr algn="ctr"/>
            <a:r>
              <a:rPr lang="en-US" sz="2800" dirty="0">
                <a:solidFill>
                  <a:srgbClr val="75263B"/>
                </a:solidFill>
              </a:rPr>
              <a:t>(</a:t>
            </a:r>
            <a:r>
              <a:rPr lang="en-US" sz="2800" dirty="0" smtClean="0">
                <a:solidFill>
                  <a:srgbClr val="75263B"/>
                </a:solidFill>
              </a:rPr>
              <a:t>6:00pm-8:30pm) and is offered leading </a:t>
            </a:r>
            <a:r>
              <a:rPr lang="en-US" sz="2800" dirty="0">
                <a:solidFill>
                  <a:srgbClr val="75263B"/>
                </a:solidFill>
              </a:rPr>
              <a:t>up to Hairstylist program start dates</a:t>
            </a:r>
          </a:p>
        </p:txBody>
      </p:sp>
    </p:spTree>
    <p:extLst>
      <p:ext uri="{BB962C8B-B14F-4D97-AF65-F5344CB8AC3E}">
        <p14:creationId xmlns:p14="http://schemas.microsoft.com/office/powerpoint/2010/main" val="1695060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4365104"/>
            <a:ext cx="7704856" cy="1143000"/>
          </a:xfrm>
          <a:ln>
            <a:miter lim="800000"/>
            <a:headEnd/>
            <a:tailEnd/>
          </a:ln>
        </p:spPr>
        <p:txBody>
          <a:bodyPr anchor="ctr"/>
          <a:lstStyle/>
          <a:p>
            <a:pPr algn="ctr" eaLnBrk="1" fontAlgn="auto" hangingPunct="1">
              <a:spcAft>
                <a:spcPts val="0"/>
              </a:spcAft>
              <a:defRPr/>
            </a:pPr>
            <a:r>
              <a:rPr lang="en-US" sz="2800" dirty="0" smtClean="0"/>
              <a:t>Free employment-focused upgrading for adults</a:t>
            </a:r>
            <a:endParaRPr lang="en-US" sz="2800" dirty="0"/>
          </a:p>
        </p:txBody>
      </p:sp>
      <p:sp>
        <p:nvSpPr>
          <p:cNvPr id="7" name="TextBox 6"/>
          <p:cNvSpPr txBox="1"/>
          <p:nvPr/>
        </p:nvSpPr>
        <p:spPr>
          <a:xfrm>
            <a:off x="2049193" y="2492896"/>
            <a:ext cx="7045572" cy="1077218"/>
          </a:xfrm>
          <a:prstGeom prst="rect">
            <a:avLst/>
          </a:prstGeom>
          <a:noFill/>
        </p:spPr>
        <p:txBody>
          <a:bodyPr wrap="square" rtlCol="0">
            <a:spAutoFit/>
          </a:bodyPr>
          <a:lstStyle/>
          <a:p>
            <a:pPr eaLnBrk="1" hangingPunct="1"/>
            <a:r>
              <a:rPr lang="en-US" sz="3600" b="1" dirty="0" smtClean="0">
                <a:solidFill>
                  <a:srgbClr val="7CCA62">
                    <a:lumMod val="75000"/>
                  </a:srgbClr>
                </a:solidFill>
                <a:latin typeface="Constantia"/>
                <a:cs typeface="Times New Roman" panose="02020603050405020304" pitchFamily="18" charset="0"/>
              </a:rPr>
              <a:t>ESU: Essential Skills Upgrading</a:t>
            </a:r>
          </a:p>
          <a:p>
            <a:pPr eaLnBrk="1" hangingPunct="1"/>
            <a:r>
              <a:rPr lang="en-US" sz="2800" b="1" dirty="0" smtClean="0">
                <a:solidFill>
                  <a:srgbClr val="0F6FC6">
                    <a:lumMod val="75000"/>
                  </a:srgbClr>
                </a:solidFill>
                <a:latin typeface="Constantia"/>
                <a:cs typeface="Times New Roman" panose="02020603050405020304" pitchFamily="18" charset="0"/>
              </a:rPr>
              <a:t>A Continuing Education Program</a:t>
            </a:r>
            <a:endParaRPr lang="en-CA" sz="2800" b="1" dirty="0">
              <a:solidFill>
                <a:srgbClr val="0F6FC6">
                  <a:lumMod val="75000"/>
                </a:srgbClr>
              </a:solidFill>
              <a:latin typeface="Constantia"/>
              <a:cs typeface="Times New Roman" panose="02020603050405020304" pitchFamily="18" charset="0"/>
            </a:endParaRPr>
          </a:p>
        </p:txBody>
      </p:sp>
      <p:pic>
        <p:nvPicPr>
          <p:cNvPr id="3074"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67" y="2348880"/>
            <a:ext cx="1796426" cy="174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730376"/>
      </p:ext>
    </p:extLst>
  </p:cSld>
  <p:clrMapOvr>
    <a:masterClrMapping/>
  </p:clrMapOvr>
  <p:transition advTm="6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772816"/>
            <a:ext cx="6408712" cy="2862322"/>
          </a:xfrm>
          <a:prstGeom prst="rect">
            <a:avLst/>
          </a:prstGeom>
          <a:noFill/>
        </p:spPr>
        <p:txBody>
          <a:bodyPr wrap="square" rtlCol="0">
            <a:spAutoFit/>
          </a:bodyPr>
          <a:lstStyle/>
          <a:p>
            <a:pPr eaLnBrk="1" hangingPunct="1"/>
            <a:r>
              <a:rPr lang="en-US" altLang="en-US" sz="3000" b="1" dirty="0" smtClean="0">
                <a:solidFill>
                  <a:srgbClr val="04617B"/>
                </a:solidFill>
                <a:latin typeface="Constantia" pitchFamily="18" charset="0"/>
              </a:rPr>
              <a:t>ESU</a:t>
            </a:r>
            <a:r>
              <a:rPr lang="en-US" altLang="en-US" sz="3000" dirty="0" smtClean="0">
                <a:solidFill>
                  <a:srgbClr val="04617B"/>
                </a:solidFill>
                <a:latin typeface="Constantia" pitchFamily="18" charset="0"/>
              </a:rPr>
              <a:t> is an adult learning program that helps people:</a:t>
            </a:r>
          </a:p>
          <a:p>
            <a:pPr eaLnBrk="1" hangingPunct="1"/>
            <a:endParaRPr lang="en-US" altLang="en-US" sz="3000" dirty="0" smtClean="0">
              <a:solidFill>
                <a:srgbClr val="04617B"/>
              </a:solidFill>
              <a:latin typeface="Constantia" pitchFamily="18" charset="0"/>
            </a:endParaRPr>
          </a:p>
          <a:p>
            <a:pPr eaLnBrk="1" hangingPunct="1">
              <a:buFont typeface="Arial"/>
              <a:buChar char="•"/>
            </a:pPr>
            <a:r>
              <a:rPr lang="en-US" altLang="en-US" sz="3000" dirty="0" smtClean="0">
                <a:solidFill>
                  <a:srgbClr val="04617B"/>
                </a:solidFill>
                <a:latin typeface="Constantia" pitchFamily="18" charset="0"/>
              </a:rPr>
              <a:t>Prepare for employment</a:t>
            </a:r>
          </a:p>
          <a:p>
            <a:pPr eaLnBrk="1" hangingPunct="1">
              <a:buFont typeface="Arial"/>
              <a:buChar char="•"/>
            </a:pPr>
            <a:r>
              <a:rPr lang="en-US" altLang="en-US" sz="3000" dirty="0" smtClean="0">
                <a:solidFill>
                  <a:srgbClr val="04617B"/>
                </a:solidFill>
                <a:latin typeface="Constantia" pitchFamily="18" charset="0"/>
              </a:rPr>
              <a:t>Prepare to write the GED</a:t>
            </a:r>
          </a:p>
          <a:p>
            <a:pPr eaLnBrk="1" hangingPunct="1">
              <a:buFont typeface="Arial"/>
              <a:buChar char="•"/>
            </a:pPr>
            <a:r>
              <a:rPr lang="en-US" altLang="en-US" sz="3000" dirty="0" smtClean="0">
                <a:solidFill>
                  <a:srgbClr val="04617B"/>
                </a:solidFill>
                <a:latin typeface="Constantia" pitchFamily="18" charset="0"/>
              </a:rPr>
              <a:t>Prepare for further training.</a:t>
            </a:r>
          </a:p>
        </p:txBody>
      </p:sp>
    </p:spTree>
    <p:extLst>
      <p:ext uri="{BB962C8B-B14F-4D97-AF65-F5344CB8AC3E}">
        <p14:creationId xmlns:p14="http://schemas.microsoft.com/office/powerpoint/2010/main" val="8443233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468313" y="1268413"/>
            <a:ext cx="78486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rgbClr val="04617B"/>
                </a:solidFill>
                <a:latin typeface="Constantia" pitchFamily="18" charset="0"/>
              </a:rPr>
              <a:t>Improve</a:t>
            </a:r>
            <a:r>
              <a:rPr lang="en-US" altLang="en-US" sz="3600" dirty="0" smtClean="0">
                <a:solidFill>
                  <a:srgbClr val="04617B"/>
                </a:solidFill>
                <a:latin typeface="Constantia" pitchFamily="18" charset="0"/>
              </a:rPr>
              <a:t> </a:t>
            </a:r>
            <a:r>
              <a:rPr lang="en-US" altLang="en-US" sz="3600" i="1" dirty="0" smtClean="0">
                <a:solidFill>
                  <a:prstClr val="black"/>
                </a:solidFill>
                <a:latin typeface="Constantia" pitchFamily="18" charset="0"/>
              </a:rPr>
              <a:t>Reading </a:t>
            </a:r>
            <a:r>
              <a:rPr lang="en-US" altLang="en-US" sz="3600" i="1" dirty="0">
                <a:solidFill>
                  <a:prstClr val="black"/>
                </a:solidFill>
                <a:latin typeface="Constantia" pitchFamily="18" charset="0"/>
              </a:rPr>
              <a:t>Text </a:t>
            </a:r>
            <a:r>
              <a:rPr lang="en-US" altLang="en-US" sz="3600" dirty="0">
                <a:solidFill>
                  <a:srgbClr val="04617B"/>
                </a:solidFill>
                <a:latin typeface="Constantia" pitchFamily="18" charset="0"/>
              </a:rPr>
              <a:t>skills for </a:t>
            </a:r>
          </a:p>
          <a:p>
            <a:pPr eaLnBrk="1" hangingPunct="1">
              <a:buFont typeface="Arial" charset="0"/>
              <a:buChar char="•"/>
            </a:pPr>
            <a:r>
              <a:rPr lang="en-US" altLang="en-US" sz="3200" dirty="0">
                <a:solidFill>
                  <a:srgbClr val="04617B"/>
                </a:solidFill>
                <a:latin typeface="Constantia" pitchFamily="18" charset="0"/>
              </a:rPr>
              <a:t>Manuals</a:t>
            </a:r>
          </a:p>
          <a:p>
            <a:pPr eaLnBrk="1" hangingPunct="1">
              <a:buFont typeface="Arial" charset="0"/>
              <a:buChar char="•"/>
            </a:pPr>
            <a:r>
              <a:rPr lang="en-US" altLang="en-US" sz="3200" dirty="0">
                <a:solidFill>
                  <a:srgbClr val="04617B"/>
                </a:solidFill>
                <a:latin typeface="Constantia" pitchFamily="18" charset="0"/>
              </a:rPr>
              <a:t>Policies </a:t>
            </a:r>
          </a:p>
          <a:p>
            <a:pPr eaLnBrk="1" hangingPunct="1">
              <a:buFont typeface="Arial" charset="0"/>
              <a:buChar char="•"/>
            </a:pPr>
            <a:r>
              <a:rPr lang="en-US" altLang="en-US" sz="3200" dirty="0">
                <a:solidFill>
                  <a:srgbClr val="04617B"/>
                </a:solidFill>
                <a:latin typeface="Constantia" pitchFamily="18" charset="0"/>
              </a:rPr>
              <a:t>Procedures</a:t>
            </a:r>
          </a:p>
          <a:p>
            <a:pPr eaLnBrk="1" hangingPunct="1">
              <a:buFont typeface="Arial" charset="0"/>
              <a:buChar char="•"/>
            </a:pPr>
            <a:r>
              <a:rPr lang="en-US" altLang="en-US" sz="3200" dirty="0">
                <a:solidFill>
                  <a:srgbClr val="04617B"/>
                </a:solidFill>
                <a:latin typeface="Constantia" pitchFamily="18" charset="0"/>
              </a:rPr>
              <a:t>Emails</a:t>
            </a:r>
          </a:p>
          <a:p>
            <a:pPr eaLnBrk="1" hangingPunct="1">
              <a:buFont typeface="Arial" charset="0"/>
              <a:buChar char="•"/>
            </a:pPr>
            <a:r>
              <a:rPr lang="en-US" altLang="en-US" sz="3200" dirty="0">
                <a:solidFill>
                  <a:srgbClr val="04617B"/>
                </a:solidFill>
                <a:latin typeface="Constantia" pitchFamily="18" charset="0"/>
              </a:rPr>
              <a:t>Reports</a:t>
            </a:r>
          </a:p>
          <a:p>
            <a:pPr eaLnBrk="1" hangingPunct="1">
              <a:buFont typeface="Arial" charset="0"/>
              <a:buChar char="•"/>
            </a:pPr>
            <a:r>
              <a:rPr lang="en-US" altLang="en-US" sz="3200" dirty="0">
                <a:solidFill>
                  <a:srgbClr val="04617B"/>
                </a:solidFill>
                <a:latin typeface="Constantia" pitchFamily="18" charset="0"/>
              </a:rPr>
              <a:t>GED </a:t>
            </a:r>
            <a:r>
              <a:rPr lang="en-US" altLang="en-US" sz="3200" dirty="0" smtClean="0">
                <a:solidFill>
                  <a:srgbClr val="04617B"/>
                </a:solidFill>
                <a:latin typeface="Constantia" pitchFamily="18" charset="0"/>
              </a:rPr>
              <a:t>test</a:t>
            </a:r>
          </a:p>
          <a:p>
            <a:pPr eaLnBrk="1" hangingPunct="1"/>
            <a:endParaRPr lang="en-US" altLang="en-US" dirty="0">
              <a:solidFill>
                <a:prstClr val="black"/>
              </a:solidFill>
              <a:latin typeface="Constantia" pitchFamily="18" charset="0"/>
            </a:endParaRPr>
          </a:p>
        </p:txBody>
      </p:sp>
      <p:pic>
        <p:nvPicPr>
          <p:cNvPr id="8195" name="Picture 2" descr="ESU Class 0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916113"/>
            <a:ext cx="3241675" cy="4537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973389"/>
      </p:ext>
    </p:extLst>
  </p:cSld>
  <p:clrMapOvr>
    <a:masterClrMapping/>
  </p:clrMapOvr>
  <p:transition advTm="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32656"/>
            <a:ext cx="7772400" cy="936104"/>
          </a:xfrm>
        </p:spPr>
        <p:txBody>
          <a:bodyPr/>
          <a:lstStyle/>
          <a:p>
            <a:r>
              <a:rPr lang="en-CA" dirty="0" smtClean="0">
                <a:latin typeface="Book Antiqua" panose="02040602050305030304" pitchFamily="18" charset="0"/>
              </a:rPr>
              <a:t>During Roleplaying</a:t>
            </a:r>
            <a:endParaRPr lang="en-CA" dirty="0">
              <a:latin typeface="Book Antiqua" panose="02040602050305030304" pitchFamily="18" charset="0"/>
            </a:endParaRPr>
          </a:p>
        </p:txBody>
      </p:sp>
      <p:sp>
        <p:nvSpPr>
          <p:cNvPr id="3" name="Content Placeholder 2"/>
          <p:cNvSpPr>
            <a:spLocks noGrp="1"/>
          </p:cNvSpPr>
          <p:nvPr>
            <p:ph idx="1"/>
          </p:nvPr>
        </p:nvSpPr>
        <p:spPr>
          <a:xfrm>
            <a:off x="1547664" y="1340768"/>
            <a:ext cx="7221488" cy="5184576"/>
          </a:xfrm>
        </p:spPr>
        <p:txBody>
          <a:bodyPr>
            <a:normAutofit fontScale="85000" lnSpcReduction="10000"/>
          </a:bodyPr>
          <a:lstStyle/>
          <a:p>
            <a:r>
              <a:rPr lang="en-CA" dirty="0" smtClean="0">
                <a:latin typeface="Book Antiqua" panose="02040602050305030304" pitchFamily="18" charset="0"/>
              </a:rPr>
              <a:t>What techniques/approaches work well?</a:t>
            </a:r>
          </a:p>
          <a:p>
            <a:r>
              <a:rPr lang="en-CA" dirty="0" smtClean="0">
                <a:latin typeface="Book Antiqua" panose="02040602050305030304" pitchFamily="18" charset="0"/>
              </a:rPr>
              <a:t>What concerns or fears do you have?</a:t>
            </a:r>
          </a:p>
          <a:p>
            <a:r>
              <a:rPr lang="en-CA" dirty="0" smtClean="0">
                <a:latin typeface="Book Antiqua" panose="02040602050305030304" pitchFamily="18" charset="0"/>
              </a:rPr>
              <a:t>Where does the interview start to be a struggle?</a:t>
            </a:r>
          </a:p>
          <a:p>
            <a:r>
              <a:rPr lang="en-CA" dirty="0" smtClean="0">
                <a:latin typeface="Book Antiqua" panose="02040602050305030304" pitchFamily="18" charset="0"/>
              </a:rPr>
              <a:t>What subjects are difficult to talk about?</a:t>
            </a:r>
          </a:p>
          <a:p>
            <a:r>
              <a:rPr lang="en-CA" dirty="0" smtClean="0">
                <a:latin typeface="Book Antiqua" panose="02040602050305030304" pitchFamily="18" charset="0"/>
              </a:rPr>
              <a:t>What questions are difficult to ask?</a:t>
            </a:r>
          </a:p>
          <a:p>
            <a:r>
              <a:rPr lang="en-CA" dirty="0" smtClean="0">
                <a:latin typeface="Book Antiqua" panose="02040602050305030304" pitchFamily="18" charset="0"/>
              </a:rPr>
              <a:t>When do you feel you need more information or support in order to help your client?</a:t>
            </a:r>
          </a:p>
          <a:p>
            <a:r>
              <a:rPr lang="en-CA" dirty="0" smtClean="0">
                <a:latin typeface="Book Antiqua" panose="02040602050305030304" pitchFamily="18" charset="0"/>
              </a:rPr>
              <a:t>What information should every ES worker know?</a:t>
            </a:r>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1337623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84213" y="1557338"/>
            <a:ext cx="79914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dirty="0">
                <a:solidFill>
                  <a:srgbClr val="04617B"/>
                </a:solidFill>
                <a:latin typeface="Constantia" pitchFamily="18" charset="0"/>
              </a:rPr>
              <a:t>Improve </a:t>
            </a:r>
            <a:r>
              <a:rPr lang="en-US" altLang="en-US" sz="4000" i="1" dirty="0">
                <a:solidFill>
                  <a:prstClr val="black"/>
                </a:solidFill>
                <a:latin typeface="Constantia" pitchFamily="18" charset="0"/>
              </a:rPr>
              <a:t>Writing</a:t>
            </a:r>
            <a:r>
              <a:rPr lang="en-US" altLang="en-US" sz="4000" dirty="0">
                <a:solidFill>
                  <a:srgbClr val="04617B"/>
                </a:solidFill>
                <a:latin typeface="Constantia" pitchFamily="18" charset="0"/>
              </a:rPr>
              <a:t> skills for</a:t>
            </a:r>
          </a:p>
          <a:p>
            <a:pPr eaLnBrk="1" hangingPunct="1">
              <a:buFont typeface="Arial" charset="0"/>
              <a:buChar char="•"/>
            </a:pPr>
            <a:r>
              <a:rPr lang="en-US" altLang="en-US" sz="3200" dirty="0">
                <a:solidFill>
                  <a:srgbClr val="04617B"/>
                </a:solidFill>
                <a:latin typeface="Constantia" pitchFamily="18" charset="0"/>
              </a:rPr>
              <a:t>Emails</a:t>
            </a:r>
          </a:p>
          <a:p>
            <a:pPr eaLnBrk="1" hangingPunct="1">
              <a:buFont typeface="Arial" charset="0"/>
              <a:buChar char="•"/>
            </a:pPr>
            <a:r>
              <a:rPr lang="en-US" altLang="en-US" sz="3200" dirty="0">
                <a:solidFill>
                  <a:srgbClr val="04617B"/>
                </a:solidFill>
                <a:latin typeface="Constantia" pitchFamily="18" charset="0"/>
              </a:rPr>
              <a:t>Memos</a:t>
            </a:r>
          </a:p>
          <a:p>
            <a:pPr eaLnBrk="1" hangingPunct="1">
              <a:buFont typeface="Arial" charset="0"/>
              <a:buChar char="•"/>
            </a:pPr>
            <a:r>
              <a:rPr lang="en-US" altLang="en-US" sz="3200" dirty="0">
                <a:solidFill>
                  <a:srgbClr val="04617B"/>
                </a:solidFill>
                <a:latin typeface="Constantia" pitchFamily="18" charset="0"/>
              </a:rPr>
              <a:t>Procedures</a:t>
            </a:r>
          </a:p>
          <a:p>
            <a:pPr eaLnBrk="1" hangingPunct="1">
              <a:buFont typeface="Arial" charset="0"/>
              <a:buChar char="•"/>
            </a:pPr>
            <a:r>
              <a:rPr lang="en-US" altLang="en-US" sz="3200" dirty="0">
                <a:solidFill>
                  <a:srgbClr val="04617B"/>
                </a:solidFill>
                <a:latin typeface="Constantia" pitchFamily="18" charset="0"/>
              </a:rPr>
              <a:t>Notes</a:t>
            </a:r>
          </a:p>
          <a:p>
            <a:pPr eaLnBrk="1" hangingPunct="1">
              <a:buFont typeface="Arial" charset="0"/>
              <a:buChar char="•"/>
            </a:pPr>
            <a:r>
              <a:rPr lang="en-US" altLang="en-US" sz="3200" dirty="0">
                <a:solidFill>
                  <a:srgbClr val="04617B"/>
                </a:solidFill>
                <a:latin typeface="Constantia" pitchFamily="18" charset="0"/>
              </a:rPr>
              <a:t>GED </a:t>
            </a:r>
            <a:r>
              <a:rPr lang="en-US" altLang="en-US" sz="3200" dirty="0" smtClean="0">
                <a:solidFill>
                  <a:srgbClr val="04617B"/>
                </a:solidFill>
                <a:latin typeface="Constantia" pitchFamily="18" charset="0"/>
              </a:rPr>
              <a:t>test</a:t>
            </a:r>
          </a:p>
          <a:p>
            <a:pPr eaLnBrk="1" hangingPunct="1"/>
            <a:endParaRPr lang="en-US" altLang="en-US" sz="3200" dirty="0" smtClean="0">
              <a:solidFill>
                <a:srgbClr val="04617B"/>
              </a:solidFill>
              <a:latin typeface="Constantia" pitchFamily="18" charset="0"/>
            </a:endParaRPr>
          </a:p>
          <a:p>
            <a:pPr eaLnBrk="1" hangingPunct="1">
              <a:buFont typeface="Arial" charset="0"/>
              <a:buChar char="•"/>
            </a:pPr>
            <a:endParaRPr lang="en-US" altLang="en-US" dirty="0">
              <a:solidFill>
                <a:prstClr val="black"/>
              </a:solidFill>
              <a:latin typeface="Constantia" pitchFamily="18" charset="0"/>
            </a:endParaRPr>
          </a:p>
        </p:txBody>
      </p:sp>
      <p:pic>
        <p:nvPicPr>
          <p:cNvPr id="9219" name="Picture 2" descr="ESU Class 0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636838"/>
            <a:ext cx="5365750" cy="3498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83664"/>
      </p:ext>
    </p:extLst>
  </p:cSld>
  <p:clrMapOvr>
    <a:masterClrMapping/>
  </p:clrMapOvr>
  <p:transition advTm="6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50825" y="1412875"/>
            <a:ext cx="81375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rgbClr val="04617B"/>
                </a:solidFill>
                <a:latin typeface="Constantia" pitchFamily="18" charset="0"/>
              </a:rPr>
              <a:t>Improve</a:t>
            </a:r>
            <a:r>
              <a:rPr lang="en-US" altLang="en-US" sz="3600" dirty="0" smtClean="0">
                <a:solidFill>
                  <a:srgbClr val="04617B"/>
                </a:solidFill>
                <a:latin typeface="Constantia" pitchFamily="18" charset="0"/>
              </a:rPr>
              <a:t> </a:t>
            </a:r>
            <a:r>
              <a:rPr lang="en-US" altLang="en-US" sz="3600" i="1" dirty="0" smtClean="0">
                <a:solidFill>
                  <a:prstClr val="black"/>
                </a:solidFill>
                <a:latin typeface="Constantia" pitchFamily="18" charset="0"/>
              </a:rPr>
              <a:t>Document </a:t>
            </a:r>
            <a:r>
              <a:rPr lang="en-US" altLang="en-US" sz="3600" i="1" dirty="0">
                <a:solidFill>
                  <a:prstClr val="black"/>
                </a:solidFill>
                <a:latin typeface="Constantia" pitchFamily="18" charset="0"/>
              </a:rPr>
              <a:t>Use </a:t>
            </a:r>
            <a:r>
              <a:rPr lang="en-US" altLang="en-US" sz="3600" dirty="0">
                <a:solidFill>
                  <a:srgbClr val="04617B"/>
                </a:solidFill>
                <a:latin typeface="Constantia" pitchFamily="18" charset="0"/>
              </a:rPr>
              <a:t>skills for</a:t>
            </a:r>
          </a:p>
          <a:p>
            <a:pPr eaLnBrk="1" hangingPunct="1">
              <a:buFont typeface="Arial" charset="0"/>
              <a:buChar char="•"/>
            </a:pPr>
            <a:r>
              <a:rPr lang="en-US" altLang="en-US" sz="3200" dirty="0">
                <a:solidFill>
                  <a:srgbClr val="04617B"/>
                </a:solidFill>
                <a:latin typeface="Constantia" pitchFamily="18" charset="0"/>
              </a:rPr>
              <a:t>Reading charts and tables</a:t>
            </a:r>
          </a:p>
          <a:p>
            <a:pPr eaLnBrk="1" hangingPunct="1">
              <a:buFont typeface="Arial" charset="0"/>
              <a:buChar char="•"/>
            </a:pPr>
            <a:r>
              <a:rPr lang="en-US" altLang="en-US" sz="3200" dirty="0">
                <a:solidFill>
                  <a:srgbClr val="04617B"/>
                </a:solidFill>
                <a:latin typeface="Constantia" pitchFamily="18" charset="0"/>
              </a:rPr>
              <a:t>Reading schedules</a:t>
            </a:r>
          </a:p>
          <a:p>
            <a:pPr eaLnBrk="1" hangingPunct="1">
              <a:buFont typeface="Arial" charset="0"/>
              <a:buChar char="•"/>
            </a:pPr>
            <a:r>
              <a:rPr lang="en-US" altLang="en-US" sz="3200" dirty="0">
                <a:solidFill>
                  <a:srgbClr val="04617B"/>
                </a:solidFill>
                <a:latin typeface="Constantia" pitchFamily="18" charset="0"/>
              </a:rPr>
              <a:t>Job applications</a:t>
            </a:r>
          </a:p>
          <a:p>
            <a:pPr eaLnBrk="1" hangingPunct="1">
              <a:buFont typeface="Arial" charset="0"/>
              <a:buChar char="•"/>
            </a:pPr>
            <a:r>
              <a:rPr lang="en-US" altLang="en-US" sz="3200" dirty="0">
                <a:solidFill>
                  <a:srgbClr val="04617B"/>
                </a:solidFill>
                <a:latin typeface="Constantia" pitchFamily="18" charset="0"/>
              </a:rPr>
              <a:t>Invoices</a:t>
            </a:r>
          </a:p>
          <a:p>
            <a:pPr eaLnBrk="1" hangingPunct="1">
              <a:buFont typeface="Arial" charset="0"/>
              <a:buChar char="•"/>
            </a:pPr>
            <a:r>
              <a:rPr lang="en-US" altLang="en-US" sz="3200" dirty="0">
                <a:solidFill>
                  <a:srgbClr val="04617B"/>
                </a:solidFill>
                <a:latin typeface="Constantia" pitchFamily="18" charset="0"/>
              </a:rPr>
              <a:t>GED test</a:t>
            </a:r>
          </a:p>
          <a:p>
            <a:pPr eaLnBrk="1" hangingPunct="1"/>
            <a:endParaRPr lang="en-US" altLang="en-US" dirty="0">
              <a:solidFill>
                <a:prstClr val="black"/>
              </a:solidFill>
              <a:latin typeface="Constantia" pitchFamily="18" charset="0"/>
            </a:endParaRPr>
          </a:p>
          <a:p>
            <a:pPr eaLnBrk="1" hangingPunct="1">
              <a:buFont typeface="Arial" charset="0"/>
              <a:buChar char="•"/>
            </a:pPr>
            <a:endParaRPr lang="en-US" altLang="en-US" dirty="0">
              <a:solidFill>
                <a:prstClr val="black"/>
              </a:solidFill>
              <a:latin typeface="Constantia" pitchFamily="18" charset="0"/>
            </a:endParaRPr>
          </a:p>
        </p:txBody>
      </p:sp>
      <p:pic>
        <p:nvPicPr>
          <p:cNvPr id="10243" name="Picture 3" descr="ESU Class 0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2997200"/>
            <a:ext cx="5148262" cy="34559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62271"/>
      </p:ext>
    </p:extLst>
  </p:cSld>
  <p:clrMapOvr>
    <a:masterClrMapping/>
  </p:clrMapOvr>
  <p:transition advTm="6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81000" y="1295400"/>
            <a:ext cx="813752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rgbClr val="04617B"/>
                </a:solidFill>
                <a:latin typeface="Constantia" pitchFamily="18" charset="0"/>
              </a:rPr>
              <a:t>Improve</a:t>
            </a:r>
            <a:r>
              <a:rPr lang="en-US" altLang="en-US" sz="3600" dirty="0" smtClean="0">
                <a:solidFill>
                  <a:srgbClr val="04617B"/>
                </a:solidFill>
                <a:latin typeface="Constantia" pitchFamily="18" charset="0"/>
              </a:rPr>
              <a:t> </a:t>
            </a:r>
            <a:r>
              <a:rPr lang="en-US" altLang="en-US" sz="3600" i="1" dirty="0" smtClean="0">
                <a:solidFill>
                  <a:prstClr val="black"/>
                </a:solidFill>
                <a:latin typeface="Constantia" pitchFamily="18" charset="0"/>
              </a:rPr>
              <a:t>Numeracy </a:t>
            </a:r>
            <a:r>
              <a:rPr lang="en-US" altLang="en-US" sz="3600" dirty="0">
                <a:solidFill>
                  <a:srgbClr val="04617B"/>
                </a:solidFill>
                <a:latin typeface="Constantia" pitchFamily="18" charset="0"/>
              </a:rPr>
              <a:t>skills </a:t>
            </a:r>
            <a:r>
              <a:rPr lang="en-US" altLang="en-US" sz="3600" dirty="0" smtClean="0">
                <a:solidFill>
                  <a:srgbClr val="04617B"/>
                </a:solidFill>
                <a:latin typeface="Constantia" pitchFamily="18" charset="0"/>
              </a:rPr>
              <a:t>for</a:t>
            </a:r>
          </a:p>
          <a:p>
            <a:pPr eaLnBrk="1" hangingPunct="1">
              <a:buFont typeface="Arial" charset="0"/>
              <a:buChar char="•"/>
            </a:pPr>
            <a:endParaRPr lang="en-US" altLang="en-US" sz="3600" dirty="0" smtClean="0">
              <a:solidFill>
                <a:srgbClr val="04617B"/>
              </a:solidFill>
              <a:latin typeface="Constantia" pitchFamily="18" charset="0"/>
            </a:endParaRPr>
          </a:p>
          <a:p>
            <a:pPr eaLnBrk="1" hangingPunct="1">
              <a:buFont typeface="Arial" charset="0"/>
              <a:buChar char="•"/>
            </a:pPr>
            <a:r>
              <a:rPr lang="en-US" altLang="en-US" sz="3200" dirty="0" smtClean="0">
                <a:solidFill>
                  <a:srgbClr val="04617B"/>
                </a:solidFill>
                <a:latin typeface="Constantia" pitchFamily="18" charset="0"/>
              </a:rPr>
              <a:t>Working </a:t>
            </a:r>
            <a:r>
              <a:rPr lang="en-US" altLang="en-US" sz="3200" dirty="0">
                <a:solidFill>
                  <a:srgbClr val="04617B"/>
                </a:solidFill>
                <a:latin typeface="Constantia" pitchFamily="18" charset="0"/>
              </a:rPr>
              <a:t>with money</a:t>
            </a:r>
          </a:p>
          <a:p>
            <a:pPr eaLnBrk="1" hangingPunct="1">
              <a:buFont typeface="Arial" charset="0"/>
              <a:buChar char="•"/>
            </a:pPr>
            <a:r>
              <a:rPr lang="en-US" altLang="en-US" sz="3200" dirty="0">
                <a:solidFill>
                  <a:srgbClr val="04617B"/>
                </a:solidFill>
                <a:latin typeface="Constantia" pitchFamily="18" charset="0"/>
              </a:rPr>
              <a:t>Filling out invoices</a:t>
            </a:r>
          </a:p>
          <a:p>
            <a:pPr eaLnBrk="1" hangingPunct="1">
              <a:buFont typeface="Arial" charset="0"/>
              <a:buChar char="•"/>
            </a:pPr>
            <a:r>
              <a:rPr lang="en-US" altLang="en-US" sz="3200" dirty="0">
                <a:solidFill>
                  <a:srgbClr val="04617B"/>
                </a:solidFill>
                <a:latin typeface="Constantia" pitchFamily="18" charset="0"/>
              </a:rPr>
              <a:t>Measurement</a:t>
            </a:r>
          </a:p>
          <a:p>
            <a:pPr eaLnBrk="1" hangingPunct="1">
              <a:buFont typeface="Arial" charset="0"/>
              <a:buChar char="•"/>
            </a:pPr>
            <a:r>
              <a:rPr lang="en-US" altLang="en-US" sz="3200" dirty="0">
                <a:solidFill>
                  <a:srgbClr val="04617B"/>
                </a:solidFill>
                <a:latin typeface="Constantia" pitchFamily="18" charset="0"/>
              </a:rPr>
              <a:t>Budgeting</a:t>
            </a:r>
          </a:p>
          <a:p>
            <a:pPr eaLnBrk="1" hangingPunct="1">
              <a:buFont typeface="Arial" charset="0"/>
              <a:buChar char="•"/>
            </a:pPr>
            <a:r>
              <a:rPr lang="en-US" altLang="en-US" sz="3200" dirty="0">
                <a:solidFill>
                  <a:srgbClr val="04617B"/>
                </a:solidFill>
                <a:latin typeface="Constantia" pitchFamily="18" charset="0"/>
              </a:rPr>
              <a:t>GED test</a:t>
            </a:r>
          </a:p>
          <a:p>
            <a:pPr eaLnBrk="1" hangingPunct="1">
              <a:buFont typeface="Arial" charset="0"/>
              <a:buChar char="•"/>
            </a:pPr>
            <a:endParaRPr lang="en-US" altLang="en-US" sz="3600" dirty="0">
              <a:solidFill>
                <a:srgbClr val="04617B"/>
              </a:solidFill>
              <a:latin typeface="Constantia" pitchFamily="18" charset="0"/>
            </a:endParaRPr>
          </a:p>
          <a:p>
            <a:pPr eaLnBrk="1" hangingPunct="1"/>
            <a:endParaRPr lang="en-US" altLang="en-US" dirty="0">
              <a:solidFill>
                <a:prstClr val="black"/>
              </a:solidFill>
              <a:latin typeface="Constantia" pitchFamily="18" charset="0"/>
            </a:endParaRPr>
          </a:p>
          <a:p>
            <a:pPr eaLnBrk="1" hangingPunct="1">
              <a:buFont typeface="Arial" charset="0"/>
              <a:buChar char="•"/>
            </a:pPr>
            <a:endParaRPr lang="en-US" altLang="en-US" dirty="0">
              <a:solidFill>
                <a:prstClr val="black"/>
              </a:solidFill>
              <a:latin typeface="Constantia" pitchFamily="18" charset="0"/>
            </a:endParaRPr>
          </a:p>
        </p:txBody>
      </p:sp>
      <p:pic>
        <p:nvPicPr>
          <p:cNvPr id="11267" name="Picture 3" descr="ESU Class 0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141663"/>
            <a:ext cx="4464050" cy="31162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67591"/>
      </p:ext>
    </p:extLst>
  </p:cSld>
  <p:clrMapOvr>
    <a:masterClrMapping/>
  </p:clrMapOvr>
  <p:transition advTm="6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611188" y="1341438"/>
            <a:ext cx="8137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rgbClr val="04617B"/>
                </a:solidFill>
                <a:latin typeface="Constantia" pitchFamily="18" charset="0"/>
              </a:rPr>
              <a:t>Improve</a:t>
            </a:r>
            <a:r>
              <a:rPr lang="en-US" altLang="en-US" sz="3600" dirty="0" smtClean="0">
                <a:solidFill>
                  <a:srgbClr val="04617B"/>
                </a:solidFill>
                <a:latin typeface="Constantia" pitchFamily="18" charset="0"/>
              </a:rPr>
              <a:t> </a:t>
            </a:r>
            <a:r>
              <a:rPr lang="en-US" altLang="en-US" sz="3600" i="1" dirty="0" smtClean="0">
                <a:solidFill>
                  <a:prstClr val="black"/>
                </a:solidFill>
                <a:latin typeface="Constantia" pitchFamily="18" charset="0"/>
              </a:rPr>
              <a:t>Working with Others </a:t>
            </a:r>
            <a:r>
              <a:rPr lang="en-US" altLang="en-US" sz="3600" dirty="0" smtClean="0">
                <a:solidFill>
                  <a:srgbClr val="04617B"/>
                </a:solidFill>
                <a:latin typeface="Constantia" pitchFamily="18" charset="0"/>
              </a:rPr>
              <a:t>skills</a:t>
            </a:r>
          </a:p>
          <a:p>
            <a:pPr eaLnBrk="1" hangingPunct="1"/>
            <a:endParaRPr lang="en-US" altLang="en-US" dirty="0">
              <a:solidFill>
                <a:prstClr val="black"/>
              </a:solidFill>
              <a:latin typeface="Constantia" pitchFamily="18" charset="0"/>
            </a:endParaRPr>
          </a:p>
          <a:p>
            <a:pPr eaLnBrk="1" hangingPunct="1">
              <a:buFont typeface="Arial" charset="0"/>
              <a:buChar char="•"/>
            </a:pPr>
            <a:endParaRPr lang="en-US" altLang="en-US" dirty="0">
              <a:solidFill>
                <a:prstClr val="black"/>
              </a:solidFill>
              <a:latin typeface="Constantia" pitchFamily="18" charset="0"/>
            </a:endParaRPr>
          </a:p>
        </p:txBody>
      </p:sp>
      <p:pic>
        <p:nvPicPr>
          <p:cNvPr id="12291" name="Picture 3" descr="ESU Class 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184400"/>
            <a:ext cx="6477000" cy="40624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10006"/>
      </p:ext>
    </p:extLst>
  </p:cSld>
  <p:clrMapOvr>
    <a:masterClrMapping/>
  </p:clrMapOvr>
  <p:transition advTm="6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95288" y="1700213"/>
            <a:ext cx="81375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dirty="0" smtClean="0">
                <a:solidFill>
                  <a:srgbClr val="04617B"/>
                </a:solidFill>
                <a:latin typeface="Constantia" pitchFamily="18" charset="0"/>
              </a:rPr>
              <a:t>Improve </a:t>
            </a:r>
            <a:r>
              <a:rPr lang="en-US" altLang="en-US" sz="3600" i="1" dirty="0">
                <a:solidFill>
                  <a:prstClr val="black"/>
                </a:solidFill>
                <a:latin typeface="Constantia" pitchFamily="18" charset="0"/>
              </a:rPr>
              <a:t>Computer Use </a:t>
            </a:r>
            <a:r>
              <a:rPr lang="en-US" altLang="en-US" sz="3600" dirty="0">
                <a:solidFill>
                  <a:srgbClr val="04617B"/>
                </a:solidFill>
                <a:latin typeface="Constantia" pitchFamily="18" charset="0"/>
              </a:rPr>
              <a:t>skills </a:t>
            </a:r>
            <a:r>
              <a:rPr lang="en-US" altLang="en-US" sz="3600" dirty="0" smtClean="0">
                <a:solidFill>
                  <a:srgbClr val="04617B"/>
                </a:solidFill>
                <a:latin typeface="Constantia" pitchFamily="18" charset="0"/>
              </a:rPr>
              <a:t>for</a:t>
            </a:r>
          </a:p>
          <a:p>
            <a:pPr eaLnBrk="1" hangingPunct="1"/>
            <a:endParaRPr lang="en-US" altLang="en-US" sz="3600" dirty="0" smtClean="0">
              <a:solidFill>
                <a:srgbClr val="04617B"/>
              </a:solidFill>
              <a:latin typeface="Constantia" pitchFamily="18" charset="0"/>
            </a:endParaRPr>
          </a:p>
          <a:p>
            <a:pPr eaLnBrk="1" hangingPunct="1">
              <a:buFont typeface="Arial" charset="0"/>
              <a:buChar char="•"/>
            </a:pPr>
            <a:r>
              <a:rPr lang="en-US" altLang="en-US" sz="3200" dirty="0" smtClean="0">
                <a:solidFill>
                  <a:srgbClr val="04617B"/>
                </a:solidFill>
                <a:latin typeface="Constantia" pitchFamily="18" charset="0"/>
              </a:rPr>
              <a:t>Microsoft Office</a:t>
            </a:r>
          </a:p>
          <a:p>
            <a:pPr eaLnBrk="1" hangingPunct="1">
              <a:buFont typeface="Arial" charset="0"/>
              <a:buChar char="•"/>
            </a:pPr>
            <a:r>
              <a:rPr lang="en-US" altLang="en-US" sz="3200" dirty="0" smtClean="0">
                <a:solidFill>
                  <a:srgbClr val="04617B"/>
                </a:solidFill>
                <a:latin typeface="Constantia" pitchFamily="18" charset="0"/>
              </a:rPr>
              <a:t>Email</a:t>
            </a:r>
          </a:p>
          <a:p>
            <a:pPr eaLnBrk="1" hangingPunct="1">
              <a:buFont typeface="Arial" charset="0"/>
              <a:buChar char="•"/>
            </a:pPr>
            <a:r>
              <a:rPr lang="en-US" altLang="en-US" sz="3200" dirty="0" smtClean="0">
                <a:solidFill>
                  <a:srgbClr val="04617B"/>
                </a:solidFill>
                <a:latin typeface="Constantia" pitchFamily="18" charset="0"/>
              </a:rPr>
              <a:t>Internet use</a:t>
            </a:r>
          </a:p>
          <a:p>
            <a:pPr eaLnBrk="1" hangingPunct="1">
              <a:buFont typeface="Arial" charset="0"/>
              <a:buChar char="•"/>
            </a:pPr>
            <a:endParaRPr lang="en-US" altLang="en-US" sz="3200" dirty="0" smtClean="0">
              <a:solidFill>
                <a:srgbClr val="04617B"/>
              </a:solidFill>
              <a:latin typeface="Constantia" pitchFamily="18" charset="0"/>
            </a:endParaRPr>
          </a:p>
          <a:p>
            <a:pPr eaLnBrk="1" hangingPunct="1">
              <a:buFont typeface="Arial" charset="0"/>
              <a:buChar char="•"/>
            </a:pPr>
            <a:endParaRPr lang="en-US" altLang="en-US" sz="3600" dirty="0">
              <a:solidFill>
                <a:srgbClr val="04617B"/>
              </a:solidFill>
              <a:latin typeface="Constantia" pitchFamily="18" charset="0"/>
            </a:endParaRPr>
          </a:p>
          <a:p>
            <a:pPr eaLnBrk="1" hangingPunct="1"/>
            <a:endParaRPr lang="en-US" altLang="en-US" dirty="0">
              <a:solidFill>
                <a:prstClr val="black"/>
              </a:solidFill>
              <a:latin typeface="Constantia" pitchFamily="18" charset="0"/>
            </a:endParaRPr>
          </a:p>
          <a:p>
            <a:pPr eaLnBrk="1" hangingPunct="1">
              <a:buFont typeface="Arial" charset="0"/>
              <a:buChar char="•"/>
            </a:pPr>
            <a:endParaRPr lang="en-US" altLang="en-US" dirty="0">
              <a:solidFill>
                <a:prstClr val="black"/>
              </a:solidFill>
              <a:latin typeface="Constantia" pitchFamily="18" charset="0"/>
            </a:endParaRPr>
          </a:p>
        </p:txBody>
      </p:sp>
      <p:pic>
        <p:nvPicPr>
          <p:cNvPr id="13315" name="Picture 4" descr="ESU Class 0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357563"/>
            <a:ext cx="4549775" cy="31781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98070"/>
      </p:ext>
    </p:extLst>
  </p:cSld>
  <p:clrMapOvr>
    <a:masterClrMapping/>
  </p:clrMapOvr>
  <p:transition advTm="6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611188" y="1268413"/>
            <a:ext cx="8137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6000" dirty="0">
                <a:solidFill>
                  <a:srgbClr val="04617B"/>
                </a:solidFill>
                <a:latin typeface="Constantia" pitchFamily="18" charset="0"/>
              </a:rPr>
              <a:t>pre-GED @ </a:t>
            </a:r>
            <a:r>
              <a:rPr lang="en-US" altLang="en-US" sz="6000" b="1" dirty="0" smtClean="0">
                <a:solidFill>
                  <a:srgbClr val="04617B"/>
                </a:solidFill>
                <a:latin typeface="Constantia" pitchFamily="18" charset="0"/>
              </a:rPr>
              <a:t>ESU</a:t>
            </a:r>
            <a:endParaRPr lang="en-US" altLang="en-US" b="1" dirty="0">
              <a:solidFill>
                <a:prstClr val="black"/>
              </a:solidFill>
              <a:latin typeface="Constantia" pitchFamily="18" charset="0"/>
            </a:endParaRPr>
          </a:p>
        </p:txBody>
      </p:sp>
      <p:pic>
        <p:nvPicPr>
          <p:cNvPr id="17411" name="Picture 4" descr="IMG_143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514600"/>
            <a:ext cx="4440237" cy="33289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590800"/>
            <a:ext cx="3276600" cy="1938992"/>
          </a:xfrm>
          <a:prstGeom prst="rect">
            <a:avLst/>
          </a:prstGeom>
        </p:spPr>
        <p:txBody>
          <a:bodyPr wrap="square">
            <a:spAutoFit/>
          </a:bodyPr>
          <a:lstStyle/>
          <a:p>
            <a:pPr eaLnBrk="1" hangingPunct="1"/>
            <a:r>
              <a:rPr lang="en-US" altLang="en-US" sz="2400" dirty="0" smtClean="0">
                <a:solidFill>
                  <a:srgbClr val="04617B"/>
                </a:solidFill>
                <a:latin typeface="Constantia" pitchFamily="18" charset="0"/>
              </a:rPr>
              <a:t>While getting the skills needed for work,</a:t>
            </a:r>
          </a:p>
          <a:p>
            <a:pPr eaLnBrk="1" hangingPunct="1"/>
            <a:r>
              <a:rPr lang="en-US" altLang="en-US" sz="2400" dirty="0" smtClean="0">
                <a:solidFill>
                  <a:srgbClr val="04617B"/>
                </a:solidFill>
                <a:latin typeface="Constantia" pitchFamily="18" charset="0"/>
              </a:rPr>
              <a:t>learners can see how to use the same skills to pass the GED test.</a:t>
            </a:r>
            <a:endParaRPr lang="en-US" altLang="en-US" sz="2400" dirty="0">
              <a:solidFill>
                <a:srgbClr val="04617B"/>
              </a:solidFill>
              <a:latin typeface="Constantia" pitchFamily="18" charset="0"/>
            </a:endParaRPr>
          </a:p>
        </p:txBody>
      </p:sp>
    </p:spTree>
    <p:extLst>
      <p:ext uri="{BB962C8B-B14F-4D97-AF65-F5344CB8AC3E}">
        <p14:creationId xmlns:p14="http://schemas.microsoft.com/office/powerpoint/2010/main" val="3076866442"/>
      </p:ext>
    </p:extLst>
  </p:cSld>
  <p:clrMapOvr>
    <a:masterClrMapping/>
  </p:clrMapOvr>
  <p:transition advTm="6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304800" y="1828800"/>
            <a:ext cx="8137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dirty="0" smtClean="0">
                <a:solidFill>
                  <a:srgbClr val="04617B"/>
                </a:solidFill>
                <a:latin typeface="Constantia" pitchFamily="18" charset="0"/>
              </a:rPr>
              <a:t>Eligibility</a:t>
            </a:r>
            <a:endParaRPr lang="en-US" altLang="en-US" sz="4000" dirty="0">
              <a:solidFill>
                <a:prstClr val="black"/>
              </a:solidFill>
              <a:latin typeface="Constantia" pitchFamily="18" charset="0"/>
            </a:endParaRPr>
          </a:p>
        </p:txBody>
      </p:sp>
      <p:sp>
        <p:nvSpPr>
          <p:cNvPr id="4" name="Rectangle 3"/>
          <p:cNvSpPr/>
          <p:nvPr/>
        </p:nvSpPr>
        <p:spPr>
          <a:xfrm>
            <a:off x="304800" y="2590800"/>
            <a:ext cx="8686800" cy="3600986"/>
          </a:xfrm>
          <a:prstGeom prst="rect">
            <a:avLst/>
          </a:prstGeom>
        </p:spPr>
        <p:txBody>
          <a:bodyPr wrap="square">
            <a:spAutoFit/>
          </a:bodyPr>
          <a:lstStyle/>
          <a:p>
            <a:pPr eaLnBrk="1" hangingPunct="1">
              <a:buFont typeface="Arial"/>
              <a:buChar char="•"/>
            </a:pPr>
            <a:r>
              <a:rPr lang="en-US" altLang="en-US" sz="2400" dirty="0" smtClean="0">
                <a:solidFill>
                  <a:srgbClr val="04617B"/>
                </a:solidFill>
                <a:latin typeface="Constantia" pitchFamily="18" charset="0"/>
              </a:rPr>
              <a:t>At least 19years old</a:t>
            </a:r>
          </a:p>
          <a:p>
            <a:pPr eaLnBrk="1" hangingPunct="1">
              <a:buFont typeface="Arial"/>
              <a:buChar char="•"/>
            </a:pPr>
            <a:endParaRPr lang="en-US" altLang="en-US" sz="2400" dirty="0" smtClean="0">
              <a:solidFill>
                <a:srgbClr val="04617B"/>
              </a:solidFill>
              <a:latin typeface="Constantia" pitchFamily="18" charset="0"/>
            </a:endParaRPr>
          </a:p>
          <a:p>
            <a:pPr eaLnBrk="1" hangingPunct="1">
              <a:buFont typeface="Arial"/>
              <a:buChar char="•"/>
            </a:pPr>
            <a:r>
              <a:rPr lang="en-US" altLang="en-US" sz="2400" dirty="0" smtClean="0">
                <a:solidFill>
                  <a:srgbClr val="04617B"/>
                </a:solidFill>
                <a:latin typeface="Constantia" pitchFamily="18" charset="0"/>
              </a:rPr>
              <a:t>In need of numeracy or literacy skills </a:t>
            </a:r>
          </a:p>
          <a:p>
            <a:pPr eaLnBrk="1" hangingPunct="1">
              <a:buFont typeface="Arial"/>
              <a:buChar char="•"/>
            </a:pPr>
            <a:endParaRPr lang="en-US" altLang="en-US" sz="2400" dirty="0" smtClean="0">
              <a:solidFill>
                <a:srgbClr val="04617B"/>
              </a:solidFill>
              <a:latin typeface="Constantia" pitchFamily="18" charset="0"/>
            </a:endParaRPr>
          </a:p>
          <a:p>
            <a:pPr eaLnBrk="1" hangingPunct="1">
              <a:buFont typeface="Arial"/>
              <a:buChar char="•"/>
            </a:pPr>
            <a:r>
              <a:rPr lang="en-US" altLang="en-US" sz="2400" dirty="0" smtClean="0">
                <a:solidFill>
                  <a:srgbClr val="04617B"/>
                </a:solidFill>
                <a:latin typeface="Constantia" pitchFamily="18" charset="0"/>
              </a:rPr>
              <a:t>Canadian Language Benchmark level 7 in speaking and   listening, reading and writing*</a:t>
            </a:r>
          </a:p>
          <a:p>
            <a:pPr eaLnBrk="1" hangingPunct="1"/>
            <a:endParaRPr lang="en-US" altLang="en-US" sz="2400" dirty="0" smtClean="0">
              <a:solidFill>
                <a:srgbClr val="04617B"/>
              </a:solidFill>
              <a:latin typeface="Constantia" pitchFamily="18" charset="0"/>
            </a:endParaRPr>
          </a:p>
          <a:p>
            <a:pPr lvl="1" eaLnBrk="1" hangingPunct="1"/>
            <a:r>
              <a:rPr lang="en-US" altLang="en-US" sz="1200" dirty="0">
                <a:solidFill>
                  <a:srgbClr val="04617B"/>
                </a:solidFill>
                <a:latin typeface="Constantia" pitchFamily="18" charset="0"/>
              </a:rPr>
              <a:t>*</a:t>
            </a:r>
            <a:r>
              <a:rPr lang="en-US" altLang="en-US" sz="1200" dirty="0" smtClean="0">
                <a:solidFill>
                  <a:srgbClr val="04617B"/>
                </a:solidFill>
                <a:latin typeface="Constantia" pitchFamily="18" charset="0"/>
              </a:rPr>
              <a:t>2014 LBS-ESL Guidelines approved by Waterloo and Wellington Literacy Committees of Project READ </a:t>
            </a:r>
            <a:r>
              <a:rPr lang="en-US" altLang="en-US" sz="1200" smtClean="0">
                <a:solidFill>
                  <a:srgbClr val="04617B"/>
                </a:solidFill>
                <a:latin typeface="Constantia" pitchFamily="18" charset="0"/>
              </a:rPr>
              <a:t>Literacy Network</a:t>
            </a:r>
            <a:endParaRPr lang="en-US" altLang="en-US" sz="1200" dirty="0" smtClean="0">
              <a:solidFill>
                <a:srgbClr val="04617B"/>
              </a:solidFill>
              <a:latin typeface="Constantia" pitchFamily="18" charset="0"/>
            </a:endParaRPr>
          </a:p>
          <a:p>
            <a:pPr eaLnBrk="1" hangingPunct="1">
              <a:buFont typeface="Arial"/>
              <a:buChar char="•"/>
            </a:pPr>
            <a:endParaRPr lang="en-US" altLang="en-US" sz="2400" dirty="0" smtClean="0">
              <a:solidFill>
                <a:srgbClr val="04617B"/>
              </a:solidFill>
              <a:latin typeface="Constantia" pitchFamily="18" charset="0"/>
            </a:endParaRPr>
          </a:p>
          <a:p>
            <a:pPr eaLnBrk="1" hangingPunct="1"/>
            <a:endParaRPr lang="en-US" altLang="en-US" sz="2400" dirty="0">
              <a:solidFill>
                <a:srgbClr val="04617B"/>
              </a:solidFill>
              <a:latin typeface="Constantia" pitchFamily="18" charset="0"/>
            </a:endParaRPr>
          </a:p>
        </p:txBody>
      </p:sp>
    </p:spTree>
    <p:extLst>
      <p:ext uri="{BB962C8B-B14F-4D97-AF65-F5344CB8AC3E}">
        <p14:creationId xmlns:p14="http://schemas.microsoft.com/office/powerpoint/2010/main" val="2579556369"/>
      </p:ext>
    </p:extLst>
  </p:cSld>
  <p:clrMapOvr>
    <a:masterClrMapping/>
  </p:clrMapOvr>
  <p:transition advTm="6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01208"/>
            <a:ext cx="8305800" cy="1143000"/>
          </a:xfrm>
          <a:ln>
            <a:miter lim="800000"/>
            <a:headEnd/>
            <a:tailEnd/>
          </a:ln>
        </p:spPr>
        <p:txBody>
          <a:bodyPr/>
          <a:lstStyle/>
          <a:p>
            <a:pPr algn="ctr" eaLnBrk="1" hangingPunct="1">
              <a:defRPr/>
            </a:pPr>
            <a:r>
              <a:rPr lang="en-US" sz="4000" dirty="0" smtClean="0"/>
              <a:t>Visit our website: www.wrdsb.ca/esu</a:t>
            </a:r>
            <a:endParaRPr lang="en-US" sz="4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4060"/>
            <a:ext cx="7471425" cy="5178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9860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068960"/>
            <a:ext cx="7772400" cy="1470025"/>
          </a:xfrm>
        </p:spPr>
        <p:txBody>
          <a:bodyPr>
            <a:normAutofit/>
          </a:bodyPr>
          <a:lstStyle/>
          <a:p>
            <a:endParaRPr lang="en-CA" b="1" dirty="0">
              <a:solidFill>
                <a:srgbClr val="FFFF00"/>
              </a:solidFill>
            </a:endParaRPr>
          </a:p>
        </p:txBody>
      </p:sp>
      <p:sp>
        <p:nvSpPr>
          <p:cNvPr id="3" name="Subtitle 2"/>
          <p:cNvSpPr>
            <a:spLocks noGrp="1"/>
          </p:cNvSpPr>
          <p:nvPr>
            <p:ph type="subTitle" idx="1"/>
          </p:nvPr>
        </p:nvSpPr>
        <p:spPr>
          <a:xfrm>
            <a:off x="1174059" y="2276872"/>
            <a:ext cx="6944816" cy="3960440"/>
          </a:xfrm>
        </p:spPr>
        <p:txBody>
          <a:bodyPr>
            <a:normAutofit/>
          </a:bodyPr>
          <a:lstStyle/>
          <a:p>
            <a:r>
              <a:rPr lang="en-CA" sz="8800" dirty="0" smtClean="0">
                <a:solidFill>
                  <a:srgbClr val="FFFF00"/>
                </a:solidFill>
              </a:rPr>
              <a:t>Structure and Programs</a:t>
            </a:r>
            <a:endParaRPr lang="en-CA" sz="8800" dirty="0">
              <a:solidFill>
                <a:srgbClr val="FFFF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0925"/>
            <a:ext cx="4314467" cy="1407638"/>
          </a:xfrm>
          <a:prstGeom prst="roundRect">
            <a:avLst>
              <a:gd name="adj" fmla="val 16667"/>
            </a:avLst>
          </a:prstGeom>
          <a:noFill/>
          <a:ln w="63500" algn="in">
            <a:solidFill>
              <a:srgbClr val="F2F2F2"/>
            </a:solidFill>
            <a:round/>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92696"/>
            <a:ext cx="2178723" cy="864096"/>
          </a:xfrm>
          <a:prstGeom prst="roundRect">
            <a:avLst>
              <a:gd name="adj" fmla="val 16667"/>
            </a:avLst>
          </a:prstGeom>
          <a:noFill/>
          <a:ln w="63500" algn="in">
            <a:solidFill>
              <a:srgbClr val="F2F2F2"/>
            </a:solidFill>
            <a:round/>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828836"/>
            <a:ext cx="4572000" cy="369332"/>
          </a:xfrm>
          <a:prstGeom prst="rect">
            <a:avLst/>
          </a:prstGeom>
        </p:spPr>
        <p:txBody>
          <a:bodyPr>
            <a:spAutoFit/>
          </a:bodyPr>
          <a:lstStyle/>
          <a:p>
            <a:pPr eaLnBrk="1" fontAlgn="auto" hangingPunct="1">
              <a:spcBef>
                <a:spcPts val="0"/>
              </a:spcBef>
              <a:spcAft>
                <a:spcPts val="0"/>
              </a:spcAft>
            </a:pPr>
            <a:endParaRPr lang="en-CA" dirty="0">
              <a:solidFill>
                <a:prstClr val="black"/>
              </a:solidFill>
              <a:latin typeface="Calibri"/>
            </a:endParaRPr>
          </a:p>
        </p:txBody>
      </p:sp>
    </p:spTree>
    <p:extLst>
      <p:ext uri="{BB962C8B-B14F-4D97-AF65-F5344CB8AC3E}">
        <p14:creationId xmlns:p14="http://schemas.microsoft.com/office/powerpoint/2010/main" val="1519691906"/>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CA" dirty="0" smtClean="0">
                <a:solidFill>
                  <a:srgbClr val="FFFF00"/>
                </a:solidFill>
              </a:rPr>
              <a:t>We provide</a:t>
            </a:r>
            <a:endParaRPr lang="en-CA" dirty="0">
              <a:solidFill>
                <a:srgbClr val="FFFF00"/>
              </a:solidFill>
            </a:endParaRPr>
          </a:p>
        </p:txBody>
      </p:sp>
      <p:sp>
        <p:nvSpPr>
          <p:cNvPr id="3" name="Content Placeholder 2"/>
          <p:cNvSpPr>
            <a:spLocks noGrp="1"/>
          </p:cNvSpPr>
          <p:nvPr>
            <p:ph idx="1"/>
          </p:nvPr>
        </p:nvSpPr>
        <p:spPr>
          <a:xfrm>
            <a:off x="457200" y="764704"/>
            <a:ext cx="8229600" cy="5904656"/>
          </a:xfrm>
        </p:spPr>
        <p:txBody>
          <a:bodyPr>
            <a:normAutofit fontScale="40000" lnSpcReduction="20000"/>
          </a:bodyPr>
          <a:lstStyle/>
          <a:p>
            <a:pPr marL="0" indent="0">
              <a:buNone/>
            </a:pPr>
            <a:r>
              <a:rPr lang="en-CA" sz="4500" b="1" dirty="0" smtClean="0"/>
              <a:t>One to One tutoring</a:t>
            </a:r>
          </a:p>
          <a:p>
            <a:r>
              <a:rPr lang="en-CA" sz="4500" dirty="0" smtClean="0"/>
              <a:t>Trained volunteer tutors</a:t>
            </a:r>
          </a:p>
          <a:p>
            <a:r>
              <a:rPr lang="en-CA" sz="4500" dirty="0" smtClean="0"/>
              <a:t>Learners have individual learning plans</a:t>
            </a:r>
          </a:p>
          <a:p>
            <a:r>
              <a:rPr lang="en-CA" sz="4500" dirty="0" smtClean="0"/>
              <a:t>Matches meet for 2 hours a week</a:t>
            </a:r>
          </a:p>
          <a:p>
            <a:pPr marL="0" indent="0">
              <a:buNone/>
            </a:pPr>
            <a:endParaRPr lang="en-CA" sz="4500" dirty="0"/>
          </a:p>
          <a:p>
            <a:pPr marL="0" indent="0">
              <a:buNone/>
            </a:pPr>
            <a:r>
              <a:rPr lang="en-CA" sz="4500" b="1" dirty="0" smtClean="0"/>
              <a:t>Small group </a:t>
            </a:r>
          </a:p>
          <a:p>
            <a:r>
              <a:rPr lang="en-CA" sz="4500" dirty="0" smtClean="0"/>
              <a:t>Learners can work within a small group</a:t>
            </a:r>
          </a:p>
          <a:p>
            <a:r>
              <a:rPr lang="en-CA" sz="4500" dirty="0" smtClean="0"/>
              <a:t>Each learner creates an individualized learning plan</a:t>
            </a:r>
          </a:p>
          <a:p>
            <a:r>
              <a:rPr lang="en-CA" sz="4500" dirty="0" smtClean="0"/>
              <a:t>Each learner works in a group best set for their level, goal path and availability</a:t>
            </a:r>
          </a:p>
          <a:p>
            <a:r>
              <a:rPr lang="en-CA" sz="4500" dirty="0" smtClean="0"/>
              <a:t>Each learner can have 6 hours a week learning time</a:t>
            </a:r>
          </a:p>
          <a:p>
            <a:endParaRPr lang="en-CA" sz="4500" dirty="0"/>
          </a:p>
          <a:p>
            <a:pPr marL="0" indent="0">
              <a:buNone/>
            </a:pPr>
            <a:r>
              <a:rPr lang="en-CA" sz="4500" i="1" dirty="0" smtClean="0"/>
              <a:t>Learners are encouraged to have a tutor and work within groups to maximise their learning.</a:t>
            </a:r>
          </a:p>
          <a:p>
            <a:pPr marL="0" indent="0">
              <a:buNone/>
            </a:pPr>
            <a:endParaRPr lang="en-CA" sz="4500" i="1" dirty="0"/>
          </a:p>
          <a:p>
            <a:pPr marL="0" indent="0">
              <a:buNone/>
            </a:pPr>
            <a:r>
              <a:rPr lang="en-CA" sz="4500" i="1" dirty="0" smtClean="0"/>
              <a:t>We review each learner’s progress every 3 months.</a:t>
            </a:r>
          </a:p>
          <a:p>
            <a:pPr marL="0" indent="0">
              <a:buNone/>
            </a:pPr>
            <a:endParaRPr lang="en-CA" sz="4500" i="1" dirty="0"/>
          </a:p>
          <a:p>
            <a:pPr marL="0" indent="0">
              <a:buNone/>
            </a:pPr>
            <a:r>
              <a:rPr lang="en-CA" sz="4500" i="1" dirty="0" smtClean="0"/>
              <a:t>We pride ourselves on preparing the learner to move on to the next step in a time period of 1- 2 years, however there are always specific cases where it could be more or less.</a:t>
            </a:r>
          </a:p>
          <a:p>
            <a:pPr marL="0" indent="0">
              <a:buNone/>
            </a:pPr>
            <a:endParaRPr lang="en-CA" dirty="0"/>
          </a:p>
        </p:txBody>
      </p:sp>
    </p:spTree>
    <p:extLst>
      <p:ext uri="{BB962C8B-B14F-4D97-AF65-F5344CB8AC3E}">
        <p14:creationId xmlns:p14="http://schemas.microsoft.com/office/powerpoint/2010/main" val="393024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Group Work Wrap Up</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What did you find you were doing well?</a:t>
            </a:r>
          </a:p>
          <a:p>
            <a:pPr marL="0" indent="0">
              <a:buNone/>
            </a:pPr>
            <a:endParaRPr lang="en-CA" dirty="0" smtClean="0">
              <a:latin typeface="Book Antiqua" panose="02040602050305030304" pitchFamily="18" charset="0"/>
            </a:endParaRPr>
          </a:p>
          <a:p>
            <a:r>
              <a:rPr lang="en-CA" dirty="0" smtClean="0">
                <a:latin typeface="Book Antiqua" panose="02040602050305030304" pitchFamily="18" charset="0"/>
              </a:rPr>
              <a:t>What did you find were the challenges for you?</a:t>
            </a:r>
          </a:p>
          <a:p>
            <a:pPr marL="0" indent="0">
              <a:buNone/>
            </a:pPr>
            <a:endParaRPr lang="en-CA" dirty="0" smtClean="0">
              <a:latin typeface="Book Antiqua" panose="02040602050305030304" pitchFamily="18" charset="0"/>
            </a:endParaRPr>
          </a:p>
          <a:p>
            <a:r>
              <a:rPr lang="en-CA" dirty="0" smtClean="0">
                <a:latin typeface="Book Antiqua" panose="02040602050305030304" pitchFamily="18" charset="0"/>
              </a:rPr>
              <a:t>Did you have any epiphanies?</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t>June 2014</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385136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0768" y="-171400"/>
            <a:ext cx="8229600" cy="936104"/>
          </a:xfrm>
        </p:spPr>
        <p:txBody>
          <a:bodyPr/>
          <a:lstStyle/>
          <a:p>
            <a:r>
              <a:rPr lang="en-CA" dirty="0" smtClean="0">
                <a:solidFill>
                  <a:srgbClr val="FFFF00"/>
                </a:solidFill>
              </a:rPr>
              <a:t> Groups</a:t>
            </a:r>
            <a:endParaRPr lang="en-CA" dirty="0">
              <a:solidFill>
                <a:srgbClr val="FFFF00"/>
              </a:solidFill>
            </a:endParaRPr>
          </a:p>
        </p:txBody>
      </p:sp>
      <p:sp>
        <p:nvSpPr>
          <p:cNvPr id="8" name="Content Placeholder 7"/>
          <p:cNvSpPr>
            <a:spLocks noGrp="1"/>
          </p:cNvSpPr>
          <p:nvPr>
            <p:ph idx="1"/>
          </p:nvPr>
        </p:nvSpPr>
        <p:spPr>
          <a:xfrm>
            <a:off x="467544" y="260648"/>
            <a:ext cx="8507288" cy="6597352"/>
          </a:xfrm>
        </p:spPr>
        <p:txBody>
          <a:bodyPr>
            <a:normAutofit fontScale="92500" lnSpcReduction="10000"/>
          </a:bodyPr>
          <a:lstStyle/>
          <a:p>
            <a:pPr marL="0" indent="0" algn="ctr">
              <a:buNone/>
            </a:pPr>
            <a:r>
              <a:rPr lang="en-CA" dirty="0" smtClean="0"/>
              <a:t>Living and Learning</a:t>
            </a:r>
          </a:p>
          <a:p>
            <a:pPr marL="0" indent="0" algn="ctr">
              <a:buNone/>
            </a:pPr>
            <a:r>
              <a:rPr lang="en-CA" sz="2000" dirty="0" smtClean="0"/>
              <a:t>Learn to read to become fluent readers, improve quality of life and learn daily living skills.</a:t>
            </a:r>
          </a:p>
          <a:p>
            <a:pPr marL="0" indent="0" algn="ctr">
              <a:buNone/>
            </a:pPr>
            <a:r>
              <a:rPr lang="en-CA" sz="2000" dirty="0" smtClean="0"/>
              <a:t>Goal Path: Independence.</a:t>
            </a:r>
          </a:p>
          <a:p>
            <a:pPr marL="0" indent="0" algn="ctr">
              <a:buNone/>
            </a:pPr>
            <a:r>
              <a:rPr lang="en-CA" sz="2000" dirty="0" smtClean="0"/>
              <a:t>Level: Emergent and low level 1.</a:t>
            </a:r>
          </a:p>
          <a:p>
            <a:pPr marL="0" indent="0" algn="ctr">
              <a:buNone/>
            </a:pPr>
            <a:r>
              <a:rPr lang="en-CA" sz="2000" dirty="0" smtClean="0"/>
              <a:t>3 hours, twice a week.</a:t>
            </a:r>
          </a:p>
          <a:p>
            <a:pPr marL="0" indent="0">
              <a:buNone/>
            </a:pPr>
            <a:r>
              <a:rPr lang="en-CA" sz="2000" b="1" dirty="0" smtClean="0"/>
              <a:t>Learning to Read</a:t>
            </a:r>
          </a:p>
          <a:p>
            <a:r>
              <a:rPr lang="en-CA" sz="2000" dirty="0" smtClean="0"/>
              <a:t>Write simple notes</a:t>
            </a:r>
          </a:p>
          <a:p>
            <a:r>
              <a:rPr lang="en-CA" sz="2000" dirty="0"/>
              <a:t>R</a:t>
            </a:r>
            <a:r>
              <a:rPr lang="en-CA" sz="2000" dirty="0" smtClean="0"/>
              <a:t>ead food labels</a:t>
            </a:r>
          </a:p>
          <a:p>
            <a:r>
              <a:rPr lang="en-CA" sz="2000" dirty="0"/>
              <a:t>B</a:t>
            </a:r>
            <a:r>
              <a:rPr lang="en-CA" sz="2000" dirty="0" smtClean="0"/>
              <a:t>asic whole number use</a:t>
            </a:r>
          </a:p>
          <a:p>
            <a:r>
              <a:rPr lang="en-CA" sz="2000" dirty="0" smtClean="0"/>
              <a:t>Basic spelling skills and phonics</a:t>
            </a:r>
          </a:p>
          <a:p>
            <a:r>
              <a:rPr lang="en-CA" sz="2000" dirty="0" smtClean="0"/>
              <a:t>Basic computer skills including internet use</a:t>
            </a:r>
          </a:p>
          <a:p>
            <a:r>
              <a:rPr lang="en-CA" sz="2000" dirty="0" smtClean="0"/>
              <a:t>Soft skills – interacting with others</a:t>
            </a:r>
          </a:p>
          <a:p>
            <a:pPr marL="0" indent="0">
              <a:buNone/>
            </a:pPr>
            <a:endParaRPr lang="en-CA" sz="2000" dirty="0" smtClean="0"/>
          </a:p>
          <a:p>
            <a:pPr marL="0" indent="0" algn="r">
              <a:buNone/>
            </a:pPr>
            <a:r>
              <a:rPr lang="en-CA" sz="2000" dirty="0"/>
              <a:t> </a:t>
            </a:r>
            <a:r>
              <a:rPr lang="en-CA" sz="2000" dirty="0" smtClean="0"/>
              <a:t>                                                                                            </a:t>
            </a:r>
            <a:r>
              <a:rPr lang="en-CA" sz="2000" b="1" dirty="0" smtClean="0"/>
              <a:t>Reading to Learn</a:t>
            </a:r>
          </a:p>
          <a:p>
            <a:pPr algn="r"/>
            <a:r>
              <a:rPr lang="en-CA" sz="2000" dirty="0" smtClean="0"/>
              <a:t>Write to request and thank</a:t>
            </a:r>
          </a:p>
          <a:p>
            <a:pPr algn="r"/>
            <a:r>
              <a:rPr lang="en-CA" sz="2000" dirty="0" smtClean="0"/>
              <a:t>Read newspapers and continuous text</a:t>
            </a:r>
          </a:p>
          <a:p>
            <a:pPr algn="r"/>
            <a:r>
              <a:rPr lang="en-CA" sz="2000" dirty="0" smtClean="0"/>
              <a:t>Basic number decimal and fraction operations</a:t>
            </a:r>
          </a:p>
          <a:p>
            <a:pPr algn="r"/>
            <a:r>
              <a:rPr lang="en-CA" sz="2000" dirty="0" smtClean="0"/>
              <a:t>More advanced computer skills</a:t>
            </a:r>
          </a:p>
          <a:p>
            <a:pPr algn="r"/>
            <a:r>
              <a:rPr lang="en-CA" sz="2000" dirty="0" smtClean="0"/>
              <a:t>Soft skills – giving direction and information</a:t>
            </a:r>
          </a:p>
        </p:txBody>
      </p:sp>
      <p:sp>
        <p:nvSpPr>
          <p:cNvPr id="11" name="Curved Down Arrow 10"/>
          <p:cNvSpPr/>
          <p:nvPr/>
        </p:nvSpPr>
        <p:spPr>
          <a:xfrm rot="1860000">
            <a:off x="5137409" y="2307889"/>
            <a:ext cx="3096344" cy="16561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CA">
              <a:solidFill>
                <a:prstClr val="black"/>
              </a:solidFill>
            </a:endParaRPr>
          </a:p>
        </p:txBody>
      </p:sp>
    </p:spTree>
    <p:extLst>
      <p:ext uri="{BB962C8B-B14F-4D97-AF65-F5344CB8AC3E}">
        <p14:creationId xmlns:p14="http://schemas.microsoft.com/office/powerpoint/2010/main" val="13912695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0768" y="-171400"/>
            <a:ext cx="8229600" cy="936104"/>
          </a:xfrm>
        </p:spPr>
        <p:txBody>
          <a:bodyPr/>
          <a:lstStyle/>
          <a:p>
            <a:r>
              <a:rPr lang="en-CA" dirty="0" smtClean="0">
                <a:solidFill>
                  <a:srgbClr val="FFFF00"/>
                </a:solidFill>
              </a:rPr>
              <a:t> Groups</a:t>
            </a:r>
            <a:endParaRPr lang="en-CA" dirty="0">
              <a:solidFill>
                <a:srgbClr val="FFFF00"/>
              </a:solidFill>
            </a:endParaRPr>
          </a:p>
        </p:txBody>
      </p:sp>
      <p:sp>
        <p:nvSpPr>
          <p:cNvPr id="8" name="Content Placeholder 7"/>
          <p:cNvSpPr>
            <a:spLocks noGrp="1"/>
          </p:cNvSpPr>
          <p:nvPr>
            <p:ph idx="1"/>
          </p:nvPr>
        </p:nvSpPr>
        <p:spPr>
          <a:xfrm>
            <a:off x="467544" y="260648"/>
            <a:ext cx="8507288" cy="6597352"/>
          </a:xfrm>
        </p:spPr>
        <p:txBody>
          <a:bodyPr>
            <a:normAutofit fontScale="92500" lnSpcReduction="20000"/>
          </a:bodyPr>
          <a:lstStyle/>
          <a:p>
            <a:pPr marL="0" indent="0" algn="ctr">
              <a:buNone/>
            </a:pPr>
            <a:r>
              <a:rPr lang="en-CA" dirty="0" smtClean="0"/>
              <a:t>Academic Foundations</a:t>
            </a:r>
          </a:p>
          <a:p>
            <a:pPr marL="0" indent="0" algn="ctr">
              <a:buNone/>
            </a:pPr>
            <a:r>
              <a:rPr lang="en-CA" sz="2000" dirty="0" smtClean="0"/>
              <a:t>To prepare learners for academic learning and secondary school upgrading.</a:t>
            </a:r>
          </a:p>
          <a:p>
            <a:pPr marL="0" indent="0" algn="ctr">
              <a:buNone/>
            </a:pPr>
            <a:r>
              <a:rPr lang="en-CA" sz="2000" dirty="0" smtClean="0"/>
              <a:t>Goal Path: Secondary and Apprenticeship.</a:t>
            </a:r>
          </a:p>
          <a:p>
            <a:pPr marL="0" indent="0" algn="ctr">
              <a:buNone/>
            </a:pPr>
            <a:r>
              <a:rPr lang="en-CA" sz="2000" dirty="0" smtClean="0"/>
              <a:t>Level: </a:t>
            </a:r>
            <a:r>
              <a:rPr lang="en-CA" sz="2000" dirty="0"/>
              <a:t>L</a:t>
            </a:r>
            <a:r>
              <a:rPr lang="en-CA" sz="2000" dirty="0" smtClean="0"/>
              <a:t>evel 1 and emergent 2.</a:t>
            </a:r>
          </a:p>
          <a:p>
            <a:pPr marL="0" indent="0" algn="ctr">
              <a:buNone/>
            </a:pPr>
            <a:r>
              <a:rPr lang="en-CA" sz="2000" dirty="0" smtClean="0"/>
              <a:t>3 hours, twice a week.</a:t>
            </a:r>
          </a:p>
          <a:p>
            <a:pPr marL="0" indent="0">
              <a:buNone/>
            </a:pPr>
            <a:r>
              <a:rPr lang="en-CA" sz="2000" b="1" dirty="0" smtClean="0"/>
              <a:t>Learning to Learn</a:t>
            </a:r>
          </a:p>
          <a:p>
            <a:r>
              <a:rPr lang="en-CA" sz="2000" dirty="0" smtClean="0"/>
              <a:t>Sentence structure and punctuation</a:t>
            </a:r>
          </a:p>
          <a:p>
            <a:r>
              <a:rPr lang="en-CA" sz="2000" dirty="0" smtClean="0"/>
              <a:t>Comprehension</a:t>
            </a:r>
          </a:p>
          <a:p>
            <a:r>
              <a:rPr lang="en-CA" sz="2000" dirty="0" smtClean="0"/>
              <a:t>Research techniques</a:t>
            </a:r>
          </a:p>
          <a:p>
            <a:r>
              <a:rPr lang="en-CA" sz="2000" dirty="0" smtClean="0"/>
              <a:t>Whole number and long operations</a:t>
            </a:r>
          </a:p>
          <a:p>
            <a:r>
              <a:rPr lang="en-CA" sz="2000" dirty="0" smtClean="0"/>
              <a:t>Microsoft Office</a:t>
            </a:r>
          </a:p>
          <a:p>
            <a:r>
              <a:rPr lang="en-CA" sz="2000" dirty="0" smtClean="0"/>
              <a:t>Soft skills – time management </a:t>
            </a:r>
          </a:p>
          <a:p>
            <a:pPr marL="0" indent="0">
              <a:buNone/>
            </a:pPr>
            <a:endParaRPr lang="en-CA" sz="2000" b="1" dirty="0" smtClean="0"/>
          </a:p>
          <a:p>
            <a:pPr marL="0" indent="0">
              <a:buNone/>
            </a:pPr>
            <a:endParaRPr lang="en-CA" sz="2000" dirty="0" smtClean="0"/>
          </a:p>
          <a:p>
            <a:pPr marL="0" indent="0" algn="r">
              <a:buNone/>
            </a:pPr>
            <a:r>
              <a:rPr lang="en-CA" sz="2000" dirty="0"/>
              <a:t> </a:t>
            </a:r>
            <a:r>
              <a:rPr lang="en-CA" sz="2000" dirty="0" smtClean="0"/>
              <a:t>                                                                                            </a:t>
            </a:r>
            <a:r>
              <a:rPr lang="en-CA" sz="2000" b="1" dirty="0" smtClean="0"/>
              <a:t>Pre GED Preparation</a:t>
            </a:r>
          </a:p>
          <a:p>
            <a:pPr algn="r"/>
            <a:r>
              <a:rPr lang="en-CA" sz="2000" dirty="0" smtClean="0"/>
              <a:t>How to answer exam style questions</a:t>
            </a:r>
          </a:p>
          <a:p>
            <a:pPr algn="r"/>
            <a:r>
              <a:rPr lang="en-CA" sz="2000" dirty="0" smtClean="0"/>
              <a:t>Revising skills</a:t>
            </a:r>
          </a:p>
          <a:p>
            <a:pPr algn="r"/>
            <a:r>
              <a:rPr lang="en-CA" sz="2000" dirty="0" smtClean="0"/>
              <a:t>Essay writing</a:t>
            </a:r>
          </a:p>
          <a:p>
            <a:pPr algn="r"/>
            <a:r>
              <a:rPr lang="en-CA" sz="2000" dirty="0" smtClean="0"/>
              <a:t>Critical thinking</a:t>
            </a:r>
          </a:p>
          <a:p>
            <a:pPr algn="r"/>
            <a:r>
              <a:rPr lang="en-CA" sz="2000" dirty="0" smtClean="0"/>
              <a:t>Higher level numeracy</a:t>
            </a:r>
          </a:p>
          <a:p>
            <a:pPr algn="r"/>
            <a:r>
              <a:rPr lang="en-CA" sz="2000" dirty="0" smtClean="0"/>
              <a:t>Soft skills – goal target setting</a:t>
            </a:r>
          </a:p>
        </p:txBody>
      </p:sp>
      <p:sp>
        <p:nvSpPr>
          <p:cNvPr id="11" name="Curved Down Arrow 10"/>
          <p:cNvSpPr/>
          <p:nvPr/>
        </p:nvSpPr>
        <p:spPr>
          <a:xfrm rot="1860000">
            <a:off x="4993392" y="2019857"/>
            <a:ext cx="3096344" cy="16561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CA">
              <a:solidFill>
                <a:prstClr val="black"/>
              </a:solidFill>
            </a:endParaRPr>
          </a:p>
        </p:txBody>
      </p:sp>
    </p:spTree>
    <p:extLst>
      <p:ext uri="{BB962C8B-B14F-4D97-AF65-F5344CB8AC3E}">
        <p14:creationId xmlns:p14="http://schemas.microsoft.com/office/powerpoint/2010/main" val="13285391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0768" y="-171400"/>
            <a:ext cx="8229600" cy="936104"/>
          </a:xfrm>
        </p:spPr>
        <p:txBody>
          <a:bodyPr/>
          <a:lstStyle/>
          <a:p>
            <a:r>
              <a:rPr lang="en-CA" dirty="0" smtClean="0">
                <a:solidFill>
                  <a:srgbClr val="FFFF00"/>
                </a:solidFill>
              </a:rPr>
              <a:t> Groups</a:t>
            </a:r>
            <a:endParaRPr lang="en-CA" dirty="0">
              <a:solidFill>
                <a:srgbClr val="FFFF00"/>
              </a:solidFill>
            </a:endParaRPr>
          </a:p>
        </p:txBody>
      </p:sp>
      <p:sp>
        <p:nvSpPr>
          <p:cNvPr id="8" name="Content Placeholder 7"/>
          <p:cNvSpPr>
            <a:spLocks noGrp="1"/>
          </p:cNvSpPr>
          <p:nvPr>
            <p:ph idx="1"/>
          </p:nvPr>
        </p:nvSpPr>
        <p:spPr>
          <a:xfrm>
            <a:off x="467544" y="188640"/>
            <a:ext cx="8424936" cy="6408712"/>
          </a:xfrm>
        </p:spPr>
        <p:txBody>
          <a:bodyPr>
            <a:normAutofit fontScale="70000" lnSpcReduction="20000"/>
          </a:bodyPr>
          <a:lstStyle/>
          <a:p>
            <a:pPr marL="0" indent="0" algn="ctr">
              <a:buNone/>
            </a:pPr>
            <a:r>
              <a:rPr lang="en-CA" sz="3100" b="1" dirty="0" smtClean="0"/>
              <a:t>Workplace Essentials</a:t>
            </a:r>
          </a:p>
          <a:p>
            <a:pPr marL="0" indent="0" algn="ctr">
              <a:buNone/>
            </a:pPr>
            <a:r>
              <a:rPr lang="en-CA" sz="3100" dirty="0" smtClean="0"/>
              <a:t>To develop all skills required by employers.</a:t>
            </a:r>
          </a:p>
          <a:p>
            <a:pPr marL="0" indent="0" algn="ctr">
              <a:buNone/>
            </a:pPr>
            <a:r>
              <a:rPr lang="en-CA" sz="3100" dirty="0" smtClean="0"/>
              <a:t>Goal path: Employment.</a:t>
            </a:r>
          </a:p>
          <a:p>
            <a:pPr marL="0" indent="0" algn="ctr">
              <a:buNone/>
            </a:pPr>
            <a:r>
              <a:rPr lang="en-CA" sz="3100" dirty="0" smtClean="0"/>
              <a:t>Level: </a:t>
            </a:r>
            <a:r>
              <a:rPr lang="en-CA" sz="3100" dirty="0"/>
              <a:t>L</a:t>
            </a:r>
            <a:r>
              <a:rPr lang="en-CA" sz="3100" dirty="0" smtClean="0"/>
              <a:t>evel 1 and emergent 2.</a:t>
            </a:r>
          </a:p>
          <a:p>
            <a:pPr marL="0" indent="0" algn="ctr">
              <a:buNone/>
            </a:pPr>
            <a:endParaRPr lang="en-CA" sz="2000" dirty="0" smtClean="0"/>
          </a:p>
          <a:p>
            <a:pPr marL="0" indent="0">
              <a:buNone/>
            </a:pPr>
            <a:endParaRPr lang="en-CA" sz="2000" b="1" dirty="0" smtClean="0"/>
          </a:p>
          <a:p>
            <a:pPr marL="0" indent="0">
              <a:buNone/>
            </a:pPr>
            <a:r>
              <a:rPr lang="en-CA" sz="2900" b="1" dirty="0" smtClean="0"/>
              <a:t>Day - 3 hours twice a week          </a:t>
            </a:r>
          </a:p>
          <a:p>
            <a:r>
              <a:rPr lang="en-CA" sz="2900" dirty="0" smtClean="0"/>
              <a:t>Understanding the Essential Skills</a:t>
            </a:r>
          </a:p>
          <a:p>
            <a:r>
              <a:rPr lang="en-CA" sz="2900" dirty="0" smtClean="0"/>
              <a:t>Document use</a:t>
            </a:r>
          </a:p>
          <a:p>
            <a:r>
              <a:rPr lang="en-CA" sz="2900" dirty="0" smtClean="0"/>
              <a:t>Time, data and money management</a:t>
            </a:r>
          </a:p>
          <a:p>
            <a:r>
              <a:rPr lang="en-CA" sz="2900" dirty="0" smtClean="0"/>
              <a:t>Internet use</a:t>
            </a:r>
          </a:p>
          <a:p>
            <a:r>
              <a:rPr lang="en-CA" sz="2900" dirty="0" smtClean="0"/>
              <a:t>Microsoft Office</a:t>
            </a:r>
          </a:p>
          <a:p>
            <a:r>
              <a:rPr lang="en-CA" sz="2900" dirty="0" smtClean="0"/>
              <a:t>WHMIS</a:t>
            </a:r>
          </a:p>
          <a:p>
            <a:r>
              <a:rPr lang="en-CA" sz="2900" dirty="0" smtClean="0"/>
              <a:t>Touch screen tablet /POS </a:t>
            </a:r>
          </a:p>
          <a:p>
            <a:r>
              <a:rPr lang="en-CA" sz="2900" dirty="0" smtClean="0"/>
              <a:t>Conflict resolution</a:t>
            </a:r>
          </a:p>
          <a:p>
            <a:r>
              <a:rPr lang="en-CA" sz="2900" dirty="0" smtClean="0"/>
              <a:t>Teamwork and communication</a:t>
            </a:r>
          </a:p>
          <a:p>
            <a:pPr marL="0" indent="0">
              <a:buNone/>
            </a:pPr>
            <a:endParaRPr lang="en-CA" sz="2900" dirty="0"/>
          </a:p>
          <a:p>
            <a:pPr marL="0" indent="0">
              <a:buNone/>
            </a:pPr>
            <a:endParaRPr lang="en-CA" sz="2900" dirty="0" smtClean="0"/>
          </a:p>
          <a:p>
            <a:pPr marL="0" indent="0">
              <a:buNone/>
            </a:pPr>
            <a:endParaRPr lang="en-CA" sz="2000" dirty="0" smtClean="0"/>
          </a:p>
          <a:p>
            <a:pPr marL="0" indent="0" algn="r">
              <a:buNone/>
            </a:pPr>
            <a:r>
              <a:rPr lang="en-CA" sz="2000" dirty="0"/>
              <a:t> </a:t>
            </a:r>
            <a:r>
              <a:rPr lang="en-CA" sz="2000" dirty="0" smtClean="0"/>
              <a:t>                                                                                            </a:t>
            </a:r>
          </a:p>
        </p:txBody>
      </p:sp>
      <p:sp>
        <p:nvSpPr>
          <p:cNvPr id="6" name="TextBox 5"/>
          <p:cNvSpPr txBox="1"/>
          <p:nvPr/>
        </p:nvSpPr>
        <p:spPr>
          <a:xfrm>
            <a:off x="3059832" y="3789040"/>
            <a:ext cx="5904656" cy="2554545"/>
          </a:xfrm>
          <a:prstGeom prst="rect">
            <a:avLst/>
          </a:prstGeom>
          <a:noFill/>
        </p:spPr>
        <p:txBody>
          <a:bodyPr wrap="square" rtlCol="0">
            <a:spAutoFit/>
          </a:bodyPr>
          <a:lstStyle/>
          <a:p>
            <a:pPr algn="r" eaLnBrk="1" fontAlgn="auto" hangingPunct="1">
              <a:spcBef>
                <a:spcPts val="0"/>
              </a:spcBef>
              <a:spcAft>
                <a:spcPts val="0"/>
              </a:spcAft>
            </a:pPr>
            <a:r>
              <a:rPr lang="en-CA" sz="2000" b="1" dirty="0">
                <a:solidFill>
                  <a:prstClr val="black"/>
                </a:solidFill>
                <a:latin typeface="Calibri"/>
              </a:rPr>
              <a:t>Evening – 2 hours twice a week</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Document use</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Time management</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Understanding NOC codes</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Microsoft Office</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WHMIS training</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Conflict resolution and direction giving             </a:t>
            </a:r>
          </a:p>
          <a:p>
            <a:pPr marL="342900" indent="-342900" algn="r" eaLnBrk="1" fontAlgn="auto" hangingPunct="1">
              <a:spcBef>
                <a:spcPts val="0"/>
              </a:spcBef>
              <a:spcAft>
                <a:spcPts val="0"/>
              </a:spcAft>
              <a:buFont typeface="Arial" panose="020B0604020202020204" pitchFamily="34" charset="0"/>
              <a:buChar char="•"/>
            </a:pPr>
            <a:r>
              <a:rPr lang="en-CA" sz="2000" dirty="0">
                <a:solidFill>
                  <a:prstClr val="black"/>
                </a:solidFill>
                <a:latin typeface="Calibri"/>
              </a:rPr>
              <a:t>Teamwork exercises</a:t>
            </a:r>
          </a:p>
        </p:txBody>
      </p:sp>
      <p:sp>
        <p:nvSpPr>
          <p:cNvPr id="3" name="Left-Right Arrow 2"/>
          <p:cNvSpPr/>
          <p:nvPr/>
        </p:nvSpPr>
        <p:spPr>
          <a:xfrm rot="900000">
            <a:off x="1853020" y="5277696"/>
            <a:ext cx="266429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CA">
              <a:solidFill>
                <a:prstClr val="white"/>
              </a:solidFill>
            </a:endParaRPr>
          </a:p>
        </p:txBody>
      </p:sp>
    </p:spTree>
    <p:extLst>
      <p:ext uri="{BB962C8B-B14F-4D97-AF65-F5344CB8AC3E}">
        <p14:creationId xmlns:p14="http://schemas.microsoft.com/office/powerpoint/2010/main" val="21408406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0"/>
            <a:ext cx="8229600" cy="1143000"/>
          </a:xfrm>
        </p:spPr>
        <p:txBody>
          <a:bodyPr/>
          <a:lstStyle/>
          <a:p>
            <a:r>
              <a:rPr lang="en-CA" dirty="0" smtClean="0">
                <a:solidFill>
                  <a:srgbClr val="FFFF00"/>
                </a:solidFill>
              </a:rPr>
              <a:t>Tailored Programs</a:t>
            </a:r>
            <a:endParaRPr lang="en-CA" dirty="0">
              <a:solidFill>
                <a:srgbClr val="FFFF00"/>
              </a:solidFill>
            </a:endParaRPr>
          </a:p>
        </p:txBody>
      </p:sp>
      <p:sp>
        <p:nvSpPr>
          <p:cNvPr id="3" name="Content Placeholder 2"/>
          <p:cNvSpPr>
            <a:spLocks noGrp="1"/>
          </p:cNvSpPr>
          <p:nvPr>
            <p:ph idx="1"/>
          </p:nvPr>
        </p:nvSpPr>
        <p:spPr>
          <a:xfrm>
            <a:off x="323528" y="332656"/>
            <a:ext cx="8229600" cy="6408712"/>
          </a:xfrm>
        </p:spPr>
        <p:txBody>
          <a:bodyPr>
            <a:normAutofit/>
          </a:bodyPr>
          <a:lstStyle/>
          <a:p>
            <a:pPr marL="0" indent="0">
              <a:buNone/>
            </a:pPr>
            <a:r>
              <a:rPr lang="en-CA" sz="2200" b="1" dirty="0" smtClean="0"/>
              <a:t>At The Literacy Group we have:</a:t>
            </a:r>
          </a:p>
          <a:p>
            <a:r>
              <a:rPr lang="en-CA" sz="2200" b="1" dirty="0" smtClean="0"/>
              <a:t>A state of the art computer suite</a:t>
            </a:r>
          </a:p>
          <a:p>
            <a:r>
              <a:rPr lang="en-CA" sz="2200" b="1" dirty="0"/>
              <a:t>5</a:t>
            </a:r>
            <a:r>
              <a:rPr lang="en-CA" sz="2200" b="1" dirty="0" smtClean="0"/>
              <a:t> experienced and qualified educators </a:t>
            </a:r>
          </a:p>
          <a:p>
            <a:r>
              <a:rPr lang="en-CA" sz="2200" b="1" dirty="0" smtClean="0"/>
              <a:t>The latest resources in adult education</a:t>
            </a:r>
          </a:p>
          <a:p>
            <a:r>
              <a:rPr lang="en-CA" sz="2200" b="1" dirty="0"/>
              <a:t>A</a:t>
            </a:r>
            <a:r>
              <a:rPr lang="en-CA" sz="2200" b="1" dirty="0" smtClean="0"/>
              <a:t> wealth of 15 years in adult education</a:t>
            </a:r>
          </a:p>
          <a:p>
            <a:pPr marL="0" indent="0">
              <a:buNone/>
            </a:pPr>
            <a:endParaRPr lang="en-CA" dirty="0"/>
          </a:p>
          <a:p>
            <a:pPr marL="0" indent="0">
              <a:buNone/>
            </a:pPr>
            <a:r>
              <a:rPr lang="en-CA" sz="2000" b="1" i="1" dirty="0" smtClean="0"/>
              <a:t>We can tailor a program suitable for your clients.</a:t>
            </a:r>
          </a:p>
          <a:p>
            <a:pPr marL="0" indent="0">
              <a:buNone/>
            </a:pPr>
            <a:r>
              <a:rPr lang="en-CA" sz="2000" dirty="0" smtClean="0"/>
              <a:t>Within TLG we are running a number of additional tailor made courses, including:</a:t>
            </a:r>
          </a:p>
          <a:p>
            <a:r>
              <a:rPr lang="en-CA" sz="2000" dirty="0" smtClean="0"/>
              <a:t>Computer courses</a:t>
            </a:r>
          </a:p>
          <a:p>
            <a:r>
              <a:rPr lang="en-CA" sz="2000" dirty="0" smtClean="0"/>
              <a:t>Essential skills training in the work place</a:t>
            </a:r>
          </a:p>
          <a:p>
            <a:r>
              <a:rPr lang="en-CA" sz="2000" dirty="0" smtClean="0"/>
              <a:t>Literacy in the workplace</a:t>
            </a:r>
          </a:p>
          <a:p>
            <a:r>
              <a:rPr lang="en-CA" sz="2000" dirty="0" smtClean="0"/>
              <a:t>Financial numeracy</a:t>
            </a:r>
          </a:p>
          <a:p>
            <a:endParaRPr lang="en-CA" sz="2000" dirty="0"/>
          </a:p>
          <a:p>
            <a:pPr marL="0" indent="0">
              <a:buNone/>
            </a:pPr>
            <a:r>
              <a:rPr lang="en-CA" sz="2400" b="1" i="1" dirty="0" smtClean="0"/>
              <a:t>If you know of a group of clients who are need of particular upgrading, we can create the right package for them.</a:t>
            </a:r>
            <a:endParaRPr lang="en-CA" sz="2400" b="1" i="1" dirty="0"/>
          </a:p>
        </p:txBody>
      </p:sp>
      <p:pic>
        <p:nvPicPr>
          <p:cNvPr id="1026" name="Picture 2" descr="C:\Users\kim\Desktop\TN_22-02-08_2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908720"/>
            <a:ext cx="1901775" cy="229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229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Group Work</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Break into your original groups of 3 or 4 people</a:t>
            </a:r>
          </a:p>
          <a:p>
            <a:r>
              <a:rPr lang="en-CA" dirty="0" smtClean="0">
                <a:latin typeface="Book Antiqua" panose="02040602050305030304" pitchFamily="18" charset="0"/>
              </a:rPr>
              <a:t>A different person will be the employment counsellor</a:t>
            </a:r>
          </a:p>
          <a:p>
            <a:r>
              <a:rPr lang="en-CA" dirty="0" smtClean="0">
                <a:latin typeface="Book Antiqua" panose="02040602050305030304" pitchFamily="18" charset="0"/>
              </a:rPr>
              <a:t>A different person will be the client (using the scenario we give you)</a:t>
            </a:r>
          </a:p>
          <a:p>
            <a:r>
              <a:rPr lang="en-CA" dirty="0" smtClean="0">
                <a:latin typeface="Book Antiqua" panose="02040602050305030304" pitchFamily="18" charset="0"/>
              </a:rPr>
              <a:t>One or two people will be the scribes taking notes and offering suggestions</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solidFill>
                  <a:srgbClr val="EAEAEA"/>
                </a:solidFill>
              </a:rPr>
              <a:t>June 2014</a:t>
            </a:r>
            <a:endParaRPr lang="en-US">
              <a:solidFill>
                <a:srgbClr val="EAEAEA"/>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20365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Group Work – Wrap Up</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endParaRPr lang="en-CA" dirty="0" smtClean="0">
              <a:latin typeface="Book Antiqua" panose="02040602050305030304" pitchFamily="18" charset="0"/>
            </a:endParaRPr>
          </a:p>
          <a:p>
            <a:endParaRPr lang="en-CA" dirty="0">
              <a:latin typeface="Book Antiqua" panose="02040602050305030304" pitchFamily="18" charset="0"/>
            </a:endParaRPr>
          </a:p>
          <a:p>
            <a:r>
              <a:rPr lang="en-CA" dirty="0" smtClean="0">
                <a:latin typeface="Book Antiqua" panose="02040602050305030304" pitchFamily="18" charset="0"/>
              </a:rPr>
              <a:t>Any key observations?</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smtClean="0">
                <a:solidFill>
                  <a:srgbClr val="EAEAEA"/>
                </a:solidFill>
              </a:rPr>
              <a:t>June 2014</a:t>
            </a:r>
            <a:endParaRPr lang="en-US">
              <a:solidFill>
                <a:srgbClr val="EAEAEA"/>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spTree>
    <p:extLst>
      <p:ext uri="{BB962C8B-B14F-4D97-AF65-F5344CB8AC3E}">
        <p14:creationId xmlns:p14="http://schemas.microsoft.com/office/powerpoint/2010/main" val="17442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Book Antiqua" panose="02040602050305030304" pitchFamily="18" charset="0"/>
              </a:rPr>
              <a:t>Evaluations</a:t>
            </a:r>
            <a:endParaRPr lang="en-CA" dirty="0">
              <a:latin typeface="Book Antiqua" panose="02040602050305030304" pitchFamily="18" charset="0"/>
            </a:endParaRPr>
          </a:p>
        </p:txBody>
      </p:sp>
      <p:sp>
        <p:nvSpPr>
          <p:cNvPr id="3" name="Content Placeholder 2"/>
          <p:cNvSpPr>
            <a:spLocks noGrp="1"/>
          </p:cNvSpPr>
          <p:nvPr>
            <p:ph idx="1"/>
          </p:nvPr>
        </p:nvSpPr>
        <p:spPr/>
        <p:txBody>
          <a:bodyPr/>
          <a:lstStyle/>
          <a:p>
            <a:r>
              <a:rPr lang="en-CA" dirty="0" smtClean="0">
                <a:latin typeface="Book Antiqua" panose="02040602050305030304" pitchFamily="18" charset="0"/>
              </a:rPr>
              <a:t>Please complete the reverse side of the workshop evaluation</a:t>
            </a:r>
          </a:p>
          <a:p>
            <a:endParaRPr lang="en-CA" dirty="0">
              <a:latin typeface="Book Antiqua" panose="02040602050305030304" pitchFamily="18" charset="0"/>
            </a:endParaRPr>
          </a:p>
          <a:p>
            <a:r>
              <a:rPr lang="en-CA" dirty="0" smtClean="0">
                <a:latin typeface="Book Antiqua" panose="02040602050305030304" pitchFamily="18" charset="0"/>
              </a:rPr>
              <a:t>Thank you for your time and the effort you put into supporting individuals with employment goals!</a:t>
            </a:r>
            <a:endParaRPr lang="en-CA" dirty="0">
              <a:latin typeface="Book Antiqua" panose="02040602050305030304" pitchFamily="18" charset="0"/>
            </a:endParaRPr>
          </a:p>
        </p:txBody>
      </p:sp>
      <p:sp>
        <p:nvSpPr>
          <p:cNvPr id="4" name="Footer Placeholder 3"/>
          <p:cNvSpPr>
            <a:spLocks noGrp="1"/>
          </p:cNvSpPr>
          <p:nvPr>
            <p:ph type="ftr" sz="quarter" idx="11"/>
          </p:nvPr>
        </p:nvSpPr>
        <p:spPr/>
        <p:txBody>
          <a:bodyPr/>
          <a:lstStyle/>
          <a:p>
            <a:r>
              <a:rPr lang="en-US" dirty="0" smtClean="0">
                <a:solidFill>
                  <a:srgbClr val="EAEAEA"/>
                </a:solidFill>
              </a:rPr>
              <a:t>June 2014</a:t>
            </a:r>
            <a:endParaRPr lang="en-US" dirty="0">
              <a:solidFill>
                <a:srgbClr val="EAEAEA"/>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64704"/>
            <a:ext cx="739412" cy="709836"/>
          </a:xfrm>
          <a:prstGeom prst="rect">
            <a:avLst/>
          </a:prstGeom>
        </p:spPr>
      </p:pic>
      <p:pic>
        <p:nvPicPr>
          <p:cNvPr id="10242" name="Picture 2" descr="C:\Users\Jane\AppData\Local\Microsoft\Windows\Temporary Internet Files\Content.IE5\4307Y1PL\MC9004415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653136"/>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653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Gratuitous Puppy Shot!</a:t>
            </a:r>
            <a:endParaRPr lang="en-CA" dirty="0"/>
          </a:p>
        </p:txBody>
      </p:sp>
      <p:sp>
        <p:nvSpPr>
          <p:cNvPr id="4" name="Footer Placeholder 3"/>
          <p:cNvSpPr>
            <a:spLocks noGrp="1"/>
          </p:cNvSpPr>
          <p:nvPr>
            <p:ph type="ftr" sz="quarter" idx="11"/>
          </p:nvPr>
        </p:nvSpPr>
        <p:spPr/>
        <p:txBody>
          <a:bodyPr/>
          <a:lstStyle/>
          <a:p>
            <a:r>
              <a:rPr lang="en-US" smtClean="0">
                <a:solidFill>
                  <a:srgbClr val="EAEAEA"/>
                </a:solidFill>
              </a:rPr>
              <a:t>June 2014</a:t>
            </a:r>
            <a:endParaRPr lang="en-US">
              <a:solidFill>
                <a:srgbClr val="EAEAEA"/>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034060"/>
            <a:ext cx="5316303" cy="39872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955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Read This Message!</a:t>
            </a:r>
          </a:p>
        </p:txBody>
      </p:sp>
      <p:sp>
        <p:nvSpPr>
          <p:cNvPr id="12291" name="Content Placeholder 2"/>
          <p:cNvSpPr>
            <a:spLocks noGrp="1"/>
          </p:cNvSpPr>
          <p:nvPr>
            <p:ph sz="quarter" idx="1"/>
          </p:nvPr>
        </p:nvSpPr>
        <p:spPr>
          <a:xfrm>
            <a:off x="1187623" y="1600200"/>
            <a:ext cx="7578551" cy="1295400"/>
          </a:xfrm>
        </p:spPr>
        <p:txBody>
          <a:bodyPr/>
          <a:lstStyle/>
          <a:p>
            <a:pPr eaLnBrk="1" hangingPunct="1">
              <a:buFont typeface="Wingdings" pitchFamily="-107" charset="2"/>
              <a:buNone/>
            </a:pPr>
            <a:r>
              <a:rPr lang="en-US" altLang="en-US" dirty="0" err="1" smtClean="0">
                <a:latin typeface="Palatino" pitchFamily="-107" charset="0"/>
                <a:cs typeface="Palatino" pitchFamily="-107" charset="0"/>
              </a:rPr>
              <a:t>C</a:t>
            </a:r>
            <a:r>
              <a:rPr lang="en-US" altLang="en-US" dirty="0" err="1" smtClean="0">
                <a:latin typeface="Lucida Grande" pitchFamily="-107" charset="0"/>
                <a:cs typeface="Palatino" pitchFamily="-107" charset="0"/>
              </a:rPr>
              <a:t>φ</a:t>
            </a:r>
            <a:r>
              <a:rPr lang="en-US" altLang="en-US" dirty="0" err="1" smtClean="0">
                <a:latin typeface="Palatino" pitchFamily="-107" charset="0"/>
                <a:cs typeface="Palatino" pitchFamily="-107" charset="0"/>
              </a:rPr>
              <a:t>u</a:t>
            </a:r>
            <a:r>
              <a:rPr lang="en-US" altLang="en-US" dirty="0" smtClean="0">
                <a:latin typeface="Lucida Grande" pitchFamily="-107" charset="0"/>
                <a:cs typeface="Palatino" pitchFamily="-107" charset="0"/>
              </a:rPr>
              <a:t>β</a:t>
            </a:r>
            <a:r>
              <a:rPr lang="en-US" altLang="en-US" dirty="0" smtClean="0">
                <a:latin typeface="Palatino" pitchFamily="-107" charset="0"/>
                <a:cs typeface="Palatino" pitchFamily="-107" charset="0"/>
              </a:rPr>
              <a:t>ion!</a:t>
            </a:r>
          </a:p>
          <a:p>
            <a:pPr eaLnBrk="1" hangingPunct="1">
              <a:buFont typeface="Wingdings" pitchFamily="-107" charset="2"/>
              <a:buNone/>
            </a:pPr>
            <a:r>
              <a:rPr lang="en-US" altLang="en-US" dirty="0" smtClean="0">
                <a:latin typeface="Palatino" pitchFamily="-107" charset="0"/>
                <a:cs typeface="Palatino" pitchFamily="-107" charset="0"/>
              </a:rPr>
              <a:t>Hoπ</a:t>
            </a:r>
            <a:r>
              <a:rPr lang="en-US" altLang="en-US" dirty="0" smtClean="0">
                <a:latin typeface="Lucida Grande" pitchFamily="-107" charset="0"/>
                <a:cs typeface="Palatino" pitchFamily="-107" charset="0"/>
              </a:rPr>
              <a:t>θ</a:t>
            </a:r>
            <a:r>
              <a:rPr lang="en-US" altLang="en-US" dirty="0" smtClean="0">
                <a:latin typeface="Palatino" pitchFamily="-107" charset="0"/>
                <a:cs typeface="Palatino" pitchFamily="-107" charset="0"/>
              </a:rPr>
              <a:t> on to </a:t>
            </a:r>
            <a:r>
              <a:rPr lang="en-US" altLang="en-US" dirty="0" err="1" smtClean="0">
                <a:latin typeface="Palatino" pitchFamily="-107" charset="0"/>
                <a:cs typeface="Palatino" pitchFamily="-107" charset="0"/>
              </a:rPr>
              <a:t>h</a:t>
            </a:r>
            <a:r>
              <a:rPr lang="en-US" altLang="en-US" dirty="0" err="1" smtClean="0">
                <a:latin typeface="Lucida Grande" pitchFamily="-107" charset="0"/>
                <a:cs typeface="Palatino" pitchFamily="-107" charset="0"/>
              </a:rPr>
              <a:t>φ</a:t>
            </a:r>
            <a:r>
              <a:rPr lang="en-US" altLang="en-US" dirty="0" err="1" smtClean="0">
                <a:latin typeface="Palatino" pitchFamily="-107" charset="0"/>
                <a:cs typeface="Palatino" pitchFamily="-107" charset="0"/>
              </a:rPr>
              <a:t>n</a:t>
            </a:r>
            <a:r>
              <a:rPr lang="en-US" altLang="en-US" dirty="0" err="1" smtClean="0">
                <a:latin typeface="Lucida Grande" pitchFamily="-107" charset="0"/>
                <a:cs typeface="Palatino" pitchFamily="-107" charset="0"/>
              </a:rPr>
              <a:t>θ</a:t>
            </a:r>
            <a:r>
              <a:rPr lang="en-US" altLang="en-US" dirty="0" err="1" smtClean="0">
                <a:latin typeface="Palatino" pitchFamily="-107" charset="0"/>
                <a:cs typeface="Palatino" pitchFamily="-107" charset="0"/>
              </a:rPr>
              <a:t>r</a:t>
            </a:r>
            <a:r>
              <a:rPr lang="en-US" altLang="en-US" dirty="0" err="1" smtClean="0">
                <a:latin typeface="Lucida Grande" pitchFamily="-107" charset="0"/>
                <a:cs typeface="Palatino" pitchFamily="-107" charset="0"/>
              </a:rPr>
              <a:t>φ</a:t>
            </a:r>
            <a:r>
              <a:rPr lang="en-US" altLang="en-US" dirty="0" err="1" smtClean="0">
                <a:latin typeface="Palatino" pitchFamily="-107" charset="0"/>
                <a:cs typeface="Palatino" pitchFamily="-107" charset="0"/>
              </a:rPr>
              <a:t>il</a:t>
            </a:r>
            <a:r>
              <a:rPr lang="en-US" altLang="en-US" dirty="0" smtClean="0">
                <a:latin typeface="Palatino" pitchFamily="-107" charset="0"/>
                <a:cs typeface="Palatino" pitchFamily="-107" charset="0"/>
              </a:rPr>
              <a:t> when on </a:t>
            </a:r>
            <a:r>
              <a:rPr lang="en-US" altLang="en-US" dirty="0" err="1" smtClean="0">
                <a:latin typeface="Palatino" pitchFamily="-107" charset="0"/>
                <a:cs typeface="Palatino" pitchFamily="-107" charset="0"/>
              </a:rPr>
              <a:t>c</a:t>
            </a:r>
            <a:r>
              <a:rPr lang="en-US" altLang="en-US" dirty="0" err="1" smtClean="0">
                <a:latin typeface="Lucida Grande" pitchFamily="-107" charset="0"/>
                <a:cs typeface="Palatino" pitchFamily="-107" charset="0"/>
              </a:rPr>
              <a:t>φ</a:t>
            </a:r>
            <a:r>
              <a:rPr lang="en-US" altLang="en-US" dirty="0" smtClean="0">
                <a:latin typeface="Lucida Grande" pitchFamily="-107" charset="0"/>
                <a:cs typeface="Palatino" pitchFamily="-107" charset="0"/>
              </a:rPr>
              <a:t>β</a:t>
            </a:r>
            <a:r>
              <a:rPr lang="en-US" altLang="en-US" dirty="0" smtClean="0">
                <a:latin typeface="Palatino" pitchFamily="-107" charset="0"/>
                <a:cs typeface="Palatino" pitchFamily="-107" charset="0"/>
              </a:rPr>
              <a:t>w</a:t>
            </a:r>
            <a:r>
              <a:rPr lang="en-US" altLang="en-US" dirty="0" smtClean="0">
                <a:latin typeface="Lucida Grande" pitchFamily="-107" charset="0"/>
                <a:cs typeface="Palatino" pitchFamily="-107" charset="0"/>
              </a:rPr>
              <a:t>φπ</a:t>
            </a:r>
            <a:r>
              <a:rPr lang="en-US" altLang="en-US" dirty="0" smtClean="0">
                <a:latin typeface="Palatino" pitchFamily="-107" charset="0"/>
                <a:cs typeface="Palatino" pitchFamily="-107" charset="0"/>
              </a:rPr>
              <a:t>k</a:t>
            </a:r>
          </a:p>
        </p:txBody>
      </p:sp>
      <p:pic>
        <p:nvPicPr>
          <p:cNvPr id="1229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1816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2438400" y="5410200"/>
            <a:ext cx="632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107" charset="2"/>
              <a:buChar char=""/>
              <a:defRPr sz="2900">
                <a:solidFill>
                  <a:schemeClr val="tx1"/>
                </a:solidFill>
                <a:latin typeface="Palatino" pitchFamily="-107" charset="0"/>
                <a:ea typeface="ＭＳ Ｐゴシック" pitchFamily="-107" charset="-128"/>
                <a:cs typeface="Palatino" pitchFamily="-107" charset="0"/>
              </a:defRPr>
            </a:lvl1pPr>
            <a:lvl2pPr marL="37931725" indent="-37474525" eaLnBrk="0" hangingPunct="0">
              <a:spcBef>
                <a:spcPts val="550"/>
              </a:spcBef>
              <a:buClr>
                <a:schemeClr val="accent1"/>
              </a:buClr>
              <a:buSzPct val="70000"/>
              <a:buFont typeface="Wingdings 2" pitchFamily="-107" charset="2"/>
              <a:buChar char=""/>
              <a:defRPr sz="2600">
                <a:solidFill>
                  <a:schemeClr val="tx1"/>
                </a:solidFill>
                <a:latin typeface="Palatino" pitchFamily="-107" charset="0"/>
                <a:ea typeface="ＭＳ Ｐゴシック" pitchFamily="-107" charset="-128"/>
                <a:cs typeface="Palatino" pitchFamily="-107" charset="0"/>
              </a:defRPr>
            </a:lvl2pPr>
            <a:lvl3pPr indent="-228600" eaLnBrk="0" hangingPunct="0">
              <a:spcBef>
                <a:spcPts val="500"/>
              </a:spcBef>
              <a:buClr>
                <a:schemeClr val="accent2"/>
              </a:buClr>
              <a:buSzPct val="75000"/>
              <a:buFont typeface="Wingdings" pitchFamily="-107" charset="2"/>
              <a:buChar char=""/>
              <a:defRPr sz="2300">
                <a:solidFill>
                  <a:schemeClr val="tx1"/>
                </a:solidFill>
                <a:latin typeface="Palatino" pitchFamily="-107" charset="0"/>
                <a:ea typeface="ＭＳ Ｐゴシック" pitchFamily="-107" charset="-128"/>
                <a:cs typeface="Palatino" pitchFamily="-107" charset="0"/>
              </a:defRPr>
            </a:lvl3pPr>
            <a:lvl4pPr indent="-228600" eaLnBrk="0" hangingPunct="0">
              <a:spcBef>
                <a:spcPts val="400"/>
              </a:spcBef>
              <a:buClr>
                <a:srgbClr val="A5AB81"/>
              </a:buClr>
              <a:buSzPct val="7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4pPr>
            <a:lvl5pPr indent="-228600" eaLnBrk="0" hangingPunct="0">
              <a:spcBef>
                <a:spcPts val="400"/>
              </a:spcBef>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5pPr>
            <a:lvl6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6pPr>
            <a:lvl7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7pPr>
            <a:lvl8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8pPr>
            <a:lvl9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9pPr>
          </a:lstStyle>
          <a:p>
            <a:pPr eaLnBrk="1" hangingPunct="1">
              <a:spcBef>
                <a:spcPct val="0"/>
              </a:spcBef>
              <a:buClrTx/>
              <a:buSzTx/>
              <a:buFontTx/>
              <a:buNone/>
            </a:pPr>
            <a:r>
              <a:rPr lang="en-US" altLang="en-US" sz="3200" dirty="0" err="1">
                <a:solidFill>
                  <a:srgbClr val="002060"/>
                </a:solidFill>
              </a:rPr>
              <a:t>D</a:t>
            </a:r>
            <a:r>
              <a:rPr lang="en-US" altLang="en-US" sz="3200" dirty="0" err="1">
                <a:solidFill>
                  <a:srgbClr val="002060"/>
                </a:solidFill>
                <a:latin typeface="Lucida Grande" pitchFamily="-107" charset="0"/>
              </a:rPr>
              <a:t>φ</a:t>
            </a:r>
            <a:r>
              <a:rPr lang="en-US" altLang="en-US" sz="3200" dirty="0" err="1">
                <a:solidFill>
                  <a:srgbClr val="002060"/>
                </a:solidFill>
              </a:rPr>
              <a:t>nger</a:t>
            </a:r>
            <a:r>
              <a:rPr lang="en-US" altLang="en-US" sz="3200" dirty="0">
                <a:solidFill>
                  <a:srgbClr val="002060"/>
                </a:solidFill>
              </a:rPr>
              <a:t>! </a:t>
            </a:r>
            <a:r>
              <a:rPr lang="en-US" altLang="en-US" sz="3200" dirty="0" err="1">
                <a:solidFill>
                  <a:srgbClr val="002060"/>
                </a:solidFill>
              </a:rPr>
              <a:t>Ex</a:t>
            </a:r>
            <a:r>
              <a:rPr lang="en-US" altLang="en-US" sz="3200" dirty="0" err="1">
                <a:solidFill>
                  <a:srgbClr val="002060"/>
                </a:solidFill>
                <a:latin typeface="Lucida Grande" pitchFamily="-107" charset="0"/>
              </a:rPr>
              <a:t>υδ</a:t>
            </a:r>
            <a:r>
              <a:rPr lang="en-US" altLang="en-US" sz="3200" dirty="0" err="1">
                <a:solidFill>
                  <a:srgbClr val="002060"/>
                </a:solidFill>
              </a:rPr>
              <a:t>osive</a:t>
            </a:r>
            <a:r>
              <a:rPr lang="en-US" altLang="en-US" sz="3200" dirty="0">
                <a:solidFill>
                  <a:srgbClr val="002060"/>
                </a:solidFill>
              </a:rPr>
              <a:t> </a:t>
            </a:r>
            <a:r>
              <a:rPr lang="en-US" altLang="en-US" sz="3200" dirty="0" err="1">
                <a:solidFill>
                  <a:srgbClr val="002060"/>
                </a:solidFill>
              </a:rPr>
              <a:t>stor</a:t>
            </a:r>
            <a:r>
              <a:rPr lang="en-US" altLang="en-US" sz="3200" dirty="0" err="1">
                <a:solidFill>
                  <a:srgbClr val="002060"/>
                </a:solidFill>
                <a:latin typeface="Lucida Grande" pitchFamily="-107" charset="0"/>
              </a:rPr>
              <a:t>φ</a:t>
            </a:r>
            <a:r>
              <a:rPr lang="en-US" altLang="en-US" sz="3200" dirty="0" err="1">
                <a:solidFill>
                  <a:srgbClr val="002060"/>
                </a:solidFill>
              </a:rPr>
              <a:t>ge</a:t>
            </a:r>
            <a:r>
              <a:rPr lang="en-US" altLang="en-US" sz="3200" dirty="0">
                <a:solidFill>
                  <a:srgbClr val="002060"/>
                </a:solidFill>
              </a:rPr>
              <a:t> </a:t>
            </a:r>
            <a:r>
              <a:rPr lang="en-US" altLang="en-US" sz="3200" dirty="0" err="1">
                <a:solidFill>
                  <a:srgbClr val="002060"/>
                </a:solidFill>
                <a:latin typeface="Lucida Grande" pitchFamily="-107" charset="0"/>
              </a:rPr>
              <a:t>φ</a:t>
            </a:r>
            <a:r>
              <a:rPr lang="en-US" altLang="en-US" sz="3200" dirty="0" err="1">
                <a:solidFill>
                  <a:srgbClr val="002060"/>
                </a:solidFill>
              </a:rPr>
              <a:t>re</a:t>
            </a:r>
            <a:r>
              <a:rPr lang="en-US" altLang="en-US" sz="3200" dirty="0" err="1">
                <a:solidFill>
                  <a:srgbClr val="002060"/>
                </a:solidFill>
                <a:latin typeface="Lucida Grande" pitchFamily="-107" charset="0"/>
              </a:rPr>
              <a:t>φ</a:t>
            </a:r>
            <a:r>
              <a:rPr lang="en-US" altLang="en-US" sz="3200" dirty="0">
                <a:solidFill>
                  <a:srgbClr val="002060"/>
                </a:solidFill>
              </a:rPr>
              <a:t>!</a:t>
            </a:r>
          </a:p>
        </p:txBody>
      </p:sp>
      <p:sp>
        <p:nvSpPr>
          <p:cNvPr id="6" name="TextBox 5"/>
          <p:cNvSpPr txBox="1"/>
          <p:nvPr/>
        </p:nvSpPr>
        <p:spPr>
          <a:xfrm>
            <a:off x="457200" y="3429000"/>
            <a:ext cx="8305800" cy="523875"/>
          </a:xfrm>
          <a:prstGeom prst="rect">
            <a:avLst/>
          </a:prstGeom>
          <a:solidFill>
            <a:schemeClr val="accent1">
              <a:lumMod val="20000"/>
              <a:lumOff val="80000"/>
            </a:schemeClr>
          </a:solidFill>
        </p:spPr>
        <p:txBody>
          <a:bodyPr>
            <a:spAutoFit/>
          </a:bodyPr>
          <a:lstStyle>
            <a:lvl1pPr eaLnBrk="0" hangingPunct="0">
              <a:defRPr sz="2400">
                <a:solidFill>
                  <a:schemeClr val="tx1"/>
                </a:solidFill>
                <a:latin typeface="Arial Narrow" pitchFamily="-107" charset="0"/>
                <a:ea typeface="ＭＳ Ｐゴシック" pitchFamily="-107" charset="-128"/>
              </a:defRPr>
            </a:lvl1pPr>
            <a:lvl2pPr marL="37931725" indent="-37474525" eaLnBrk="0" hangingPunct="0">
              <a:defRPr sz="2400">
                <a:solidFill>
                  <a:schemeClr val="tx1"/>
                </a:solidFill>
                <a:latin typeface="Arial Narrow" pitchFamily="-107" charset="0"/>
                <a:ea typeface="ＭＳ Ｐゴシック" pitchFamily="-107" charset="-128"/>
              </a:defRPr>
            </a:lvl2pPr>
            <a:lvl3pPr eaLnBrk="0" hangingPunct="0">
              <a:defRPr sz="2400">
                <a:solidFill>
                  <a:schemeClr val="tx1"/>
                </a:solidFill>
                <a:latin typeface="Arial Narrow" pitchFamily="-107" charset="0"/>
                <a:ea typeface="ＭＳ Ｐゴシック" pitchFamily="-107" charset="-128"/>
              </a:defRPr>
            </a:lvl3pPr>
            <a:lvl4pPr eaLnBrk="0" hangingPunct="0">
              <a:defRPr sz="2400">
                <a:solidFill>
                  <a:schemeClr val="tx1"/>
                </a:solidFill>
                <a:latin typeface="Arial Narrow" pitchFamily="-107" charset="0"/>
                <a:ea typeface="ＭＳ Ｐゴシック" pitchFamily="-107" charset="-128"/>
              </a:defRPr>
            </a:lvl4pPr>
            <a:lvl5pPr eaLnBrk="0" hangingPunct="0">
              <a:defRPr sz="24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24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24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24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2400">
                <a:solidFill>
                  <a:schemeClr val="tx1"/>
                </a:solidFill>
                <a:latin typeface="Arial Narrow" pitchFamily="-107" charset="0"/>
                <a:ea typeface="ＭＳ Ｐゴシック" pitchFamily="-107" charset="-128"/>
              </a:defRPr>
            </a:lvl9pPr>
          </a:lstStyle>
          <a:p>
            <a:pPr algn="ctr" eaLnBrk="1" hangingPunct="1">
              <a:defRPr/>
            </a:pPr>
            <a:r>
              <a:rPr lang="en-US" altLang="en-US" sz="2800" dirty="0" err="1" smtClean="0">
                <a:solidFill>
                  <a:srgbClr val="FF0000"/>
                </a:solidFill>
                <a:latin typeface="Helvetica" pitchFamily="-107" charset="0"/>
                <a:cs typeface="Helvetica" pitchFamily="-107" charset="0"/>
              </a:rPr>
              <a:t>ψmψrgψnΩy</a:t>
            </a:r>
            <a:r>
              <a:rPr lang="en-US" altLang="en-US" sz="2800" dirty="0" smtClean="0">
                <a:solidFill>
                  <a:srgbClr val="FF0000"/>
                </a:solidFill>
                <a:latin typeface="Helvetica" pitchFamily="-107" charset="0"/>
                <a:cs typeface="Helvetica" pitchFamily="-107" charset="0"/>
              </a:rPr>
              <a:t> use only </a:t>
            </a:r>
            <a:r>
              <a:rPr lang="en-US" altLang="en-US" sz="2800" dirty="0" err="1" smtClean="0">
                <a:solidFill>
                  <a:srgbClr val="FF0000"/>
                </a:solidFill>
                <a:latin typeface="Helvetica" pitchFamily="-107" charset="0"/>
                <a:cs typeface="Helvetica" pitchFamily="-107" charset="0"/>
              </a:rPr>
              <a:t>whψn</a:t>
            </a:r>
            <a:r>
              <a:rPr lang="en-US" altLang="en-US" sz="2800" dirty="0" smtClean="0">
                <a:solidFill>
                  <a:srgbClr val="FF0000"/>
                </a:solidFill>
                <a:latin typeface="Helvetica" pitchFamily="-107" charset="0"/>
                <a:cs typeface="Helvetica" pitchFamily="-107" charset="0"/>
              </a:rPr>
              <a:t> </a:t>
            </a:r>
            <a:r>
              <a:rPr lang="en-US" altLang="en-US" sz="2800" dirty="0" err="1" smtClean="0">
                <a:solidFill>
                  <a:srgbClr val="FF0000"/>
                </a:solidFill>
                <a:latin typeface="Helvetica" pitchFamily="-107" charset="0"/>
                <a:cs typeface="Helvetica" pitchFamily="-107" charset="0"/>
              </a:rPr>
              <a:t>ψvaΩuating</a:t>
            </a:r>
            <a:r>
              <a:rPr lang="en-US" altLang="en-US" sz="2800" dirty="0" smtClean="0">
                <a:solidFill>
                  <a:srgbClr val="FF0000"/>
                </a:solidFill>
                <a:latin typeface="Helvetica" pitchFamily="-107" charset="0"/>
                <a:cs typeface="Helvetica" pitchFamily="-107" charset="0"/>
              </a:rPr>
              <a:t> </a:t>
            </a:r>
            <a:r>
              <a:rPr lang="en-US" altLang="en-US" sz="2800" dirty="0" err="1" smtClean="0">
                <a:solidFill>
                  <a:srgbClr val="FF0000"/>
                </a:solidFill>
                <a:latin typeface="Helvetica" pitchFamily="-107" charset="0"/>
                <a:cs typeface="Helvetica" pitchFamily="-107" charset="0"/>
              </a:rPr>
              <a:t>buζlθζng</a:t>
            </a:r>
            <a:endParaRPr lang="en-US" altLang="en-US" sz="2800" dirty="0" smtClean="0">
              <a:solidFill>
                <a:srgbClr val="FF0000"/>
              </a:solidFill>
              <a:latin typeface="Helvetica" pitchFamily="-107" charset="0"/>
              <a:cs typeface="Helvetica" pitchFamily="-107"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588" y="404664"/>
            <a:ext cx="739412" cy="709836"/>
          </a:xfrm>
          <a:prstGeom prst="rect">
            <a:avLst/>
          </a:prstGeom>
        </p:spPr>
      </p:pic>
    </p:spTree>
    <p:extLst>
      <p:ext uri="{BB962C8B-B14F-4D97-AF65-F5344CB8AC3E}">
        <p14:creationId xmlns:p14="http://schemas.microsoft.com/office/powerpoint/2010/main" val="104401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altLang="en-US" dirty="0" smtClean="0">
                <a:latin typeface="Book Antiqua" panose="02040602050305030304" pitchFamily="18" charset="0"/>
                <a:cs typeface="Helvetica" pitchFamily="-107" charset="0"/>
              </a:rPr>
              <a:t>Read This Message!</a:t>
            </a:r>
          </a:p>
        </p:txBody>
      </p:sp>
      <p:sp>
        <p:nvSpPr>
          <p:cNvPr id="13315" name="Content Placeholder 2"/>
          <p:cNvSpPr>
            <a:spLocks noGrp="1"/>
          </p:cNvSpPr>
          <p:nvPr>
            <p:ph sz="quarter" idx="1"/>
          </p:nvPr>
        </p:nvSpPr>
        <p:spPr>
          <a:xfrm>
            <a:off x="1115615" y="1600200"/>
            <a:ext cx="7650559" cy="1295400"/>
          </a:xfrm>
        </p:spPr>
        <p:txBody>
          <a:bodyPr/>
          <a:lstStyle/>
          <a:p>
            <a:pPr eaLnBrk="1" hangingPunct="1">
              <a:buFont typeface="Wingdings" pitchFamily="-107" charset="2"/>
              <a:buNone/>
            </a:pPr>
            <a:r>
              <a:rPr lang="en-US" altLang="en-US" dirty="0" err="1" smtClean="0">
                <a:latin typeface="Palatino" pitchFamily="-107" charset="0"/>
                <a:cs typeface="Palatino" pitchFamily="-107" charset="0"/>
              </a:rPr>
              <a:t>C</a:t>
            </a:r>
            <a:r>
              <a:rPr lang="en-US" altLang="en-US" dirty="0" err="1" smtClean="0">
                <a:latin typeface="Lucida Grande" pitchFamily="-107" charset="0"/>
                <a:cs typeface="Palatino" pitchFamily="-107" charset="0"/>
              </a:rPr>
              <a:t>φ</a:t>
            </a:r>
            <a:r>
              <a:rPr lang="en-US" altLang="en-US" dirty="0" err="1" smtClean="0">
                <a:latin typeface="Palatino" pitchFamily="-107" charset="0"/>
                <a:cs typeface="Palatino" pitchFamily="-107" charset="0"/>
              </a:rPr>
              <a:t>u</a:t>
            </a:r>
            <a:r>
              <a:rPr lang="en-US" altLang="en-US" dirty="0" smtClean="0">
                <a:latin typeface="Lucida Grande" pitchFamily="-107" charset="0"/>
                <a:cs typeface="Palatino" pitchFamily="-107" charset="0"/>
              </a:rPr>
              <a:t>β</a:t>
            </a:r>
            <a:r>
              <a:rPr lang="en-US" altLang="en-US" dirty="0" smtClean="0">
                <a:latin typeface="Palatino" pitchFamily="-107" charset="0"/>
                <a:cs typeface="Palatino" pitchFamily="-107" charset="0"/>
              </a:rPr>
              <a:t>ion!</a:t>
            </a:r>
          </a:p>
          <a:p>
            <a:pPr eaLnBrk="1" hangingPunct="1">
              <a:buFont typeface="Wingdings" pitchFamily="-107" charset="2"/>
              <a:buNone/>
            </a:pPr>
            <a:r>
              <a:rPr lang="en-US" altLang="en-US" dirty="0" smtClean="0">
                <a:latin typeface="Palatino" pitchFamily="-107" charset="0"/>
                <a:cs typeface="Palatino" pitchFamily="-107" charset="0"/>
              </a:rPr>
              <a:t>Caution!</a:t>
            </a:r>
          </a:p>
          <a:p>
            <a:pPr eaLnBrk="1" hangingPunct="1">
              <a:buFont typeface="Wingdings" pitchFamily="-107" charset="2"/>
              <a:buNone/>
            </a:pPr>
            <a:r>
              <a:rPr lang="en-US" altLang="en-US" dirty="0" smtClean="0">
                <a:latin typeface="Palatino" pitchFamily="-107" charset="0"/>
                <a:cs typeface="Palatino" pitchFamily="-107" charset="0"/>
              </a:rPr>
              <a:t>Hoπ</a:t>
            </a:r>
            <a:r>
              <a:rPr lang="en-US" altLang="en-US" dirty="0" smtClean="0">
                <a:latin typeface="Lucida Grande" pitchFamily="-107" charset="0"/>
                <a:cs typeface="Palatino" pitchFamily="-107" charset="0"/>
              </a:rPr>
              <a:t>θ</a:t>
            </a:r>
            <a:r>
              <a:rPr lang="en-US" altLang="en-US" dirty="0" smtClean="0">
                <a:latin typeface="Palatino" pitchFamily="-107" charset="0"/>
                <a:cs typeface="Palatino" pitchFamily="-107" charset="0"/>
              </a:rPr>
              <a:t> on to </a:t>
            </a:r>
            <a:r>
              <a:rPr lang="en-US" altLang="en-US" dirty="0" err="1" smtClean="0">
                <a:latin typeface="Palatino" pitchFamily="-107" charset="0"/>
                <a:cs typeface="Palatino" pitchFamily="-107" charset="0"/>
              </a:rPr>
              <a:t>h</a:t>
            </a:r>
            <a:r>
              <a:rPr lang="en-US" altLang="en-US" dirty="0" err="1" smtClean="0">
                <a:latin typeface="Lucida Grande" pitchFamily="-107" charset="0"/>
                <a:cs typeface="Palatino" pitchFamily="-107" charset="0"/>
              </a:rPr>
              <a:t>φ</a:t>
            </a:r>
            <a:r>
              <a:rPr lang="en-US" altLang="en-US" dirty="0" err="1" smtClean="0">
                <a:latin typeface="Palatino" pitchFamily="-107" charset="0"/>
                <a:cs typeface="Palatino" pitchFamily="-107" charset="0"/>
              </a:rPr>
              <a:t>n</a:t>
            </a:r>
            <a:r>
              <a:rPr lang="en-US" altLang="en-US" dirty="0" err="1" smtClean="0">
                <a:latin typeface="Lucida Grande" pitchFamily="-107" charset="0"/>
                <a:cs typeface="Palatino" pitchFamily="-107" charset="0"/>
              </a:rPr>
              <a:t>θ</a:t>
            </a:r>
            <a:r>
              <a:rPr lang="en-US" altLang="en-US" dirty="0" err="1" smtClean="0">
                <a:latin typeface="Palatino" pitchFamily="-107" charset="0"/>
                <a:cs typeface="Palatino" pitchFamily="-107" charset="0"/>
              </a:rPr>
              <a:t>r</a:t>
            </a:r>
            <a:r>
              <a:rPr lang="en-US" altLang="en-US" dirty="0" err="1" smtClean="0">
                <a:latin typeface="Lucida Grande" pitchFamily="-107" charset="0"/>
                <a:cs typeface="Palatino" pitchFamily="-107" charset="0"/>
              </a:rPr>
              <a:t>φ</a:t>
            </a:r>
            <a:r>
              <a:rPr lang="en-US" altLang="en-US" dirty="0" err="1" smtClean="0">
                <a:latin typeface="Palatino" pitchFamily="-107" charset="0"/>
                <a:cs typeface="Palatino" pitchFamily="-107" charset="0"/>
              </a:rPr>
              <a:t>il</a:t>
            </a:r>
            <a:r>
              <a:rPr lang="en-US" altLang="en-US" dirty="0" smtClean="0">
                <a:latin typeface="Palatino" pitchFamily="-107" charset="0"/>
                <a:cs typeface="Palatino" pitchFamily="-107" charset="0"/>
              </a:rPr>
              <a:t> when on </a:t>
            </a:r>
            <a:r>
              <a:rPr lang="en-US" altLang="en-US" dirty="0" err="1" smtClean="0">
                <a:latin typeface="Palatino" pitchFamily="-107" charset="0"/>
                <a:cs typeface="Palatino" pitchFamily="-107" charset="0"/>
              </a:rPr>
              <a:t>c</a:t>
            </a:r>
            <a:r>
              <a:rPr lang="en-US" altLang="en-US" dirty="0" err="1" smtClean="0">
                <a:latin typeface="Lucida Grande" pitchFamily="-107" charset="0"/>
                <a:cs typeface="Palatino" pitchFamily="-107" charset="0"/>
              </a:rPr>
              <a:t>φ</a:t>
            </a:r>
            <a:r>
              <a:rPr lang="en-US" altLang="en-US" dirty="0" smtClean="0">
                <a:latin typeface="Lucida Grande" pitchFamily="-107" charset="0"/>
                <a:cs typeface="Palatino" pitchFamily="-107" charset="0"/>
              </a:rPr>
              <a:t>β</a:t>
            </a:r>
            <a:r>
              <a:rPr lang="en-US" altLang="en-US" dirty="0" smtClean="0">
                <a:latin typeface="Palatino" pitchFamily="-107" charset="0"/>
                <a:cs typeface="Palatino" pitchFamily="-107" charset="0"/>
              </a:rPr>
              <a:t>w</a:t>
            </a:r>
            <a:r>
              <a:rPr lang="en-US" altLang="en-US" dirty="0" smtClean="0">
                <a:latin typeface="Lucida Grande" pitchFamily="-107" charset="0"/>
                <a:cs typeface="Palatino" pitchFamily="-107" charset="0"/>
              </a:rPr>
              <a:t>φπ</a:t>
            </a:r>
            <a:r>
              <a:rPr lang="en-US" altLang="en-US" dirty="0" smtClean="0">
                <a:latin typeface="Palatino" pitchFamily="-107" charset="0"/>
                <a:cs typeface="Palatino" pitchFamily="-107" charset="0"/>
              </a:rPr>
              <a:t>k</a:t>
            </a:r>
          </a:p>
          <a:p>
            <a:pPr eaLnBrk="1" hangingPunct="1">
              <a:buFont typeface="Wingdings" pitchFamily="-107" charset="2"/>
              <a:buNone/>
            </a:pPr>
            <a:r>
              <a:rPr lang="en-US" altLang="en-US" dirty="0" smtClean="0">
                <a:latin typeface="Palatino" pitchFamily="-107" charset="0"/>
                <a:cs typeface="Palatino" pitchFamily="-107" charset="0"/>
              </a:rPr>
              <a:t>Hold on to handrail when on catwalk</a:t>
            </a:r>
          </a:p>
        </p:txBody>
      </p:sp>
      <p:pic>
        <p:nvPicPr>
          <p:cNvPr id="1331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1816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2438400" y="541020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107" charset="2"/>
              <a:buChar char=""/>
              <a:defRPr sz="2900">
                <a:solidFill>
                  <a:schemeClr val="tx1"/>
                </a:solidFill>
                <a:latin typeface="Palatino" pitchFamily="-107" charset="0"/>
                <a:ea typeface="ＭＳ Ｐゴシック" pitchFamily="-107" charset="-128"/>
                <a:cs typeface="Palatino" pitchFamily="-107" charset="0"/>
              </a:defRPr>
            </a:lvl1pPr>
            <a:lvl2pPr marL="37931725" indent="-37474525" eaLnBrk="0" hangingPunct="0">
              <a:spcBef>
                <a:spcPts val="550"/>
              </a:spcBef>
              <a:buClr>
                <a:schemeClr val="accent1"/>
              </a:buClr>
              <a:buSzPct val="70000"/>
              <a:buFont typeface="Wingdings 2" pitchFamily="-107" charset="2"/>
              <a:buChar char=""/>
              <a:defRPr sz="2600">
                <a:solidFill>
                  <a:schemeClr val="tx1"/>
                </a:solidFill>
                <a:latin typeface="Palatino" pitchFamily="-107" charset="0"/>
                <a:ea typeface="ＭＳ Ｐゴシック" pitchFamily="-107" charset="-128"/>
                <a:cs typeface="Palatino" pitchFamily="-107" charset="0"/>
              </a:defRPr>
            </a:lvl2pPr>
            <a:lvl3pPr indent="-228600" eaLnBrk="0" hangingPunct="0">
              <a:spcBef>
                <a:spcPts val="500"/>
              </a:spcBef>
              <a:buClr>
                <a:schemeClr val="accent2"/>
              </a:buClr>
              <a:buSzPct val="75000"/>
              <a:buFont typeface="Wingdings" pitchFamily="-107" charset="2"/>
              <a:buChar char=""/>
              <a:defRPr sz="2300">
                <a:solidFill>
                  <a:schemeClr val="tx1"/>
                </a:solidFill>
                <a:latin typeface="Palatino" pitchFamily="-107" charset="0"/>
                <a:ea typeface="ＭＳ Ｐゴシック" pitchFamily="-107" charset="-128"/>
                <a:cs typeface="Palatino" pitchFamily="-107" charset="0"/>
              </a:defRPr>
            </a:lvl3pPr>
            <a:lvl4pPr indent="-228600" eaLnBrk="0" hangingPunct="0">
              <a:spcBef>
                <a:spcPts val="400"/>
              </a:spcBef>
              <a:buClr>
                <a:srgbClr val="A5AB81"/>
              </a:buClr>
              <a:buSzPct val="7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4pPr>
            <a:lvl5pPr indent="-228600" eaLnBrk="0" hangingPunct="0">
              <a:spcBef>
                <a:spcPts val="400"/>
              </a:spcBef>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5pPr>
            <a:lvl6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6pPr>
            <a:lvl7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7pPr>
            <a:lvl8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8pPr>
            <a:lvl9pPr indent="-228600" eaLnBrk="0" fontAlgn="base" hangingPunct="0">
              <a:spcBef>
                <a:spcPts val="400"/>
              </a:spcBef>
              <a:spcAft>
                <a:spcPct val="0"/>
              </a:spcAft>
              <a:buClr>
                <a:srgbClr val="D8B25C"/>
              </a:buClr>
              <a:buSzPct val="65000"/>
              <a:buFont typeface="Wingdings" pitchFamily="-107" charset="2"/>
              <a:buChar char=""/>
              <a:defRPr sz="2000">
                <a:solidFill>
                  <a:schemeClr val="tx1"/>
                </a:solidFill>
                <a:latin typeface="Palatino" pitchFamily="-107" charset="0"/>
                <a:ea typeface="ＭＳ Ｐゴシック" pitchFamily="-107" charset="-128"/>
                <a:cs typeface="Palatino" pitchFamily="-107" charset="0"/>
              </a:defRPr>
            </a:lvl9pPr>
          </a:lstStyle>
          <a:p>
            <a:pPr eaLnBrk="1" hangingPunct="1">
              <a:spcBef>
                <a:spcPct val="0"/>
              </a:spcBef>
              <a:buClrTx/>
              <a:buSzTx/>
              <a:buFontTx/>
              <a:buNone/>
            </a:pPr>
            <a:r>
              <a:rPr lang="en-US" altLang="en-US" sz="3200">
                <a:solidFill>
                  <a:srgbClr val="000000"/>
                </a:solidFill>
              </a:rPr>
              <a:t>D</a:t>
            </a:r>
            <a:r>
              <a:rPr lang="en-US" altLang="en-US" sz="3200">
                <a:solidFill>
                  <a:srgbClr val="000000"/>
                </a:solidFill>
                <a:latin typeface="Lucida Grande" pitchFamily="-107" charset="0"/>
              </a:rPr>
              <a:t>φ</a:t>
            </a:r>
            <a:r>
              <a:rPr lang="en-US" altLang="en-US" sz="3200">
                <a:solidFill>
                  <a:srgbClr val="000000"/>
                </a:solidFill>
              </a:rPr>
              <a:t>nger! Ex</a:t>
            </a:r>
            <a:r>
              <a:rPr lang="en-US" altLang="en-US" sz="3200">
                <a:solidFill>
                  <a:srgbClr val="000000"/>
                </a:solidFill>
                <a:latin typeface="Lucida Grande" pitchFamily="-107" charset="0"/>
              </a:rPr>
              <a:t>υδ</a:t>
            </a:r>
            <a:r>
              <a:rPr lang="en-US" altLang="en-US" sz="3200">
                <a:solidFill>
                  <a:srgbClr val="000000"/>
                </a:solidFill>
              </a:rPr>
              <a:t>osive stor</a:t>
            </a:r>
            <a:r>
              <a:rPr lang="en-US" altLang="en-US" sz="3200">
                <a:solidFill>
                  <a:srgbClr val="000000"/>
                </a:solidFill>
                <a:latin typeface="Lucida Grande" pitchFamily="-107" charset="0"/>
              </a:rPr>
              <a:t>φ</a:t>
            </a:r>
            <a:r>
              <a:rPr lang="en-US" altLang="en-US" sz="3200">
                <a:solidFill>
                  <a:srgbClr val="000000"/>
                </a:solidFill>
              </a:rPr>
              <a:t>ge </a:t>
            </a:r>
            <a:r>
              <a:rPr lang="en-US" altLang="en-US" sz="3200">
                <a:solidFill>
                  <a:srgbClr val="000000"/>
                </a:solidFill>
                <a:latin typeface="Lucida Grande" pitchFamily="-107" charset="0"/>
              </a:rPr>
              <a:t>φ</a:t>
            </a:r>
            <a:r>
              <a:rPr lang="en-US" altLang="en-US" sz="3200">
                <a:solidFill>
                  <a:srgbClr val="000000"/>
                </a:solidFill>
              </a:rPr>
              <a:t>re</a:t>
            </a:r>
            <a:r>
              <a:rPr lang="en-US" altLang="en-US" sz="3200">
                <a:solidFill>
                  <a:srgbClr val="000000"/>
                </a:solidFill>
                <a:latin typeface="Lucida Grande" pitchFamily="-107" charset="0"/>
              </a:rPr>
              <a:t>φ</a:t>
            </a:r>
            <a:r>
              <a:rPr lang="en-US" altLang="en-US" sz="3200">
                <a:solidFill>
                  <a:srgbClr val="000000"/>
                </a:solidFill>
              </a:rPr>
              <a:t>!</a:t>
            </a:r>
          </a:p>
          <a:p>
            <a:pPr eaLnBrk="1" hangingPunct="1">
              <a:spcBef>
                <a:spcPct val="0"/>
              </a:spcBef>
              <a:buClrTx/>
              <a:buSzTx/>
              <a:buFontTx/>
              <a:buNone/>
            </a:pPr>
            <a:r>
              <a:rPr lang="en-US" altLang="en-US" sz="3200">
                <a:solidFill>
                  <a:srgbClr val="000000"/>
                </a:solidFill>
              </a:rPr>
              <a:t>Danger! Explosive storage area</a:t>
            </a:r>
          </a:p>
        </p:txBody>
      </p:sp>
      <p:sp>
        <p:nvSpPr>
          <p:cNvPr id="6" name="TextBox 5"/>
          <p:cNvSpPr txBox="1"/>
          <p:nvPr/>
        </p:nvSpPr>
        <p:spPr>
          <a:xfrm>
            <a:off x="457200" y="3902075"/>
            <a:ext cx="8305800" cy="954088"/>
          </a:xfrm>
          <a:prstGeom prst="rect">
            <a:avLst/>
          </a:prstGeom>
          <a:solidFill>
            <a:schemeClr val="accent1">
              <a:lumMod val="20000"/>
              <a:lumOff val="80000"/>
            </a:schemeClr>
          </a:solidFill>
        </p:spPr>
        <p:txBody>
          <a:bodyPr>
            <a:spAutoFit/>
          </a:bodyPr>
          <a:lstStyle>
            <a:lvl1pPr eaLnBrk="0" hangingPunct="0">
              <a:defRPr sz="2400">
                <a:solidFill>
                  <a:schemeClr val="tx1"/>
                </a:solidFill>
                <a:latin typeface="Arial Narrow" pitchFamily="-107" charset="0"/>
                <a:ea typeface="ＭＳ Ｐゴシック" pitchFamily="-107" charset="-128"/>
              </a:defRPr>
            </a:lvl1pPr>
            <a:lvl2pPr marL="37931725" indent="-37474525" eaLnBrk="0" hangingPunct="0">
              <a:defRPr sz="2400">
                <a:solidFill>
                  <a:schemeClr val="tx1"/>
                </a:solidFill>
                <a:latin typeface="Arial Narrow" pitchFamily="-107" charset="0"/>
                <a:ea typeface="ＭＳ Ｐゴシック" pitchFamily="-107" charset="-128"/>
              </a:defRPr>
            </a:lvl2pPr>
            <a:lvl3pPr eaLnBrk="0" hangingPunct="0">
              <a:defRPr sz="2400">
                <a:solidFill>
                  <a:schemeClr val="tx1"/>
                </a:solidFill>
                <a:latin typeface="Arial Narrow" pitchFamily="-107" charset="0"/>
                <a:ea typeface="ＭＳ Ｐゴシック" pitchFamily="-107" charset="-128"/>
              </a:defRPr>
            </a:lvl3pPr>
            <a:lvl4pPr eaLnBrk="0" hangingPunct="0">
              <a:defRPr sz="2400">
                <a:solidFill>
                  <a:schemeClr val="tx1"/>
                </a:solidFill>
                <a:latin typeface="Arial Narrow" pitchFamily="-107" charset="0"/>
                <a:ea typeface="ＭＳ Ｐゴシック" pitchFamily="-107" charset="-128"/>
              </a:defRPr>
            </a:lvl4pPr>
            <a:lvl5pPr eaLnBrk="0" hangingPunct="0">
              <a:defRPr sz="2400">
                <a:solidFill>
                  <a:schemeClr val="tx1"/>
                </a:solidFill>
                <a:latin typeface="Arial Narrow" pitchFamily="-107" charset="0"/>
                <a:ea typeface="ＭＳ Ｐゴシック" pitchFamily="-107" charset="-128"/>
              </a:defRPr>
            </a:lvl5pPr>
            <a:lvl6pPr marL="457200" eaLnBrk="0" fontAlgn="base" hangingPunct="0">
              <a:spcBef>
                <a:spcPct val="0"/>
              </a:spcBef>
              <a:spcAft>
                <a:spcPct val="0"/>
              </a:spcAft>
              <a:defRPr sz="2400">
                <a:solidFill>
                  <a:schemeClr val="tx1"/>
                </a:solidFill>
                <a:latin typeface="Arial Narrow" pitchFamily="-107" charset="0"/>
                <a:ea typeface="ＭＳ Ｐゴシック" pitchFamily="-107" charset="-128"/>
              </a:defRPr>
            </a:lvl6pPr>
            <a:lvl7pPr marL="914400" eaLnBrk="0" fontAlgn="base" hangingPunct="0">
              <a:spcBef>
                <a:spcPct val="0"/>
              </a:spcBef>
              <a:spcAft>
                <a:spcPct val="0"/>
              </a:spcAft>
              <a:defRPr sz="2400">
                <a:solidFill>
                  <a:schemeClr val="tx1"/>
                </a:solidFill>
                <a:latin typeface="Arial Narrow" pitchFamily="-107" charset="0"/>
                <a:ea typeface="ＭＳ Ｐゴシック" pitchFamily="-107" charset="-128"/>
              </a:defRPr>
            </a:lvl7pPr>
            <a:lvl8pPr marL="1371600" eaLnBrk="0" fontAlgn="base" hangingPunct="0">
              <a:spcBef>
                <a:spcPct val="0"/>
              </a:spcBef>
              <a:spcAft>
                <a:spcPct val="0"/>
              </a:spcAft>
              <a:defRPr sz="2400">
                <a:solidFill>
                  <a:schemeClr val="tx1"/>
                </a:solidFill>
                <a:latin typeface="Arial Narrow" pitchFamily="-107" charset="0"/>
                <a:ea typeface="ＭＳ Ｐゴシック" pitchFamily="-107" charset="-128"/>
              </a:defRPr>
            </a:lvl8pPr>
            <a:lvl9pPr marL="1828800" eaLnBrk="0" fontAlgn="base" hangingPunct="0">
              <a:spcBef>
                <a:spcPct val="0"/>
              </a:spcBef>
              <a:spcAft>
                <a:spcPct val="0"/>
              </a:spcAft>
              <a:defRPr sz="2400">
                <a:solidFill>
                  <a:schemeClr val="tx1"/>
                </a:solidFill>
                <a:latin typeface="Arial Narrow" pitchFamily="-107" charset="0"/>
                <a:ea typeface="ＭＳ Ｐゴシック" pitchFamily="-107" charset="-128"/>
              </a:defRPr>
            </a:lvl9pPr>
          </a:lstStyle>
          <a:p>
            <a:pPr algn="ctr" eaLnBrk="1" hangingPunct="1">
              <a:defRPr/>
            </a:pPr>
            <a:r>
              <a:rPr lang="en-US" altLang="en-US" sz="2800" dirty="0" err="1" smtClean="0">
                <a:solidFill>
                  <a:srgbClr val="FF0000"/>
                </a:solidFill>
                <a:latin typeface="Helvetica" pitchFamily="-107" charset="0"/>
                <a:cs typeface="Helvetica" pitchFamily="-107" charset="0"/>
              </a:rPr>
              <a:t>ψmψrgψnΩy</a:t>
            </a:r>
            <a:r>
              <a:rPr lang="en-US" altLang="en-US" sz="2800" dirty="0" smtClean="0">
                <a:solidFill>
                  <a:srgbClr val="FF0000"/>
                </a:solidFill>
                <a:latin typeface="Helvetica" pitchFamily="-107" charset="0"/>
                <a:cs typeface="Helvetica" pitchFamily="-107" charset="0"/>
              </a:rPr>
              <a:t> use only </a:t>
            </a:r>
            <a:r>
              <a:rPr lang="en-US" altLang="en-US" sz="2800" dirty="0" err="1" smtClean="0">
                <a:solidFill>
                  <a:srgbClr val="FF0000"/>
                </a:solidFill>
                <a:latin typeface="Helvetica" pitchFamily="-107" charset="0"/>
                <a:cs typeface="Helvetica" pitchFamily="-107" charset="0"/>
              </a:rPr>
              <a:t>whψn</a:t>
            </a:r>
            <a:r>
              <a:rPr lang="en-US" altLang="en-US" sz="2800" dirty="0" smtClean="0">
                <a:solidFill>
                  <a:srgbClr val="FF0000"/>
                </a:solidFill>
                <a:latin typeface="Helvetica" pitchFamily="-107" charset="0"/>
                <a:cs typeface="Helvetica" pitchFamily="-107" charset="0"/>
              </a:rPr>
              <a:t> </a:t>
            </a:r>
            <a:r>
              <a:rPr lang="en-US" altLang="en-US" sz="2800" dirty="0" err="1" smtClean="0">
                <a:solidFill>
                  <a:srgbClr val="FF0000"/>
                </a:solidFill>
                <a:latin typeface="Helvetica" pitchFamily="-107" charset="0"/>
                <a:cs typeface="Helvetica" pitchFamily="-107" charset="0"/>
              </a:rPr>
              <a:t>ψvaΩuating</a:t>
            </a:r>
            <a:r>
              <a:rPr lang="en-US" altLang="en-US" sz="2800" dirty="0" smtClean="0">
                <a:solidFill>
                  <a:srgbClr val="FF0000"/>
                </a:solidFill>
                <a:latin typeface="Helvetica" pitchFamily="-107" charset="0"/>
                <a:cs typeface="Helvetica" pitchFamily="-107" charset="0"/>
              </a:rPr>
              <a:t> </a:t>
            </a:r>
            <a:r>
              <a:rPr lang="en-US" altLang="en-US" sz="2800" dirty="0" err="1" smtClean="0">
                <a:solidFill>
                  <a:srgbClr val="FF0000"/>
                </a:solidFill>
                <a:latin typeface="Helvetica" pitchFamily="-107" charset="0"/>
                <a:cs typeface="Helvetica" pitchFamily="-107" charset="0"/>
              </a:rPr>
              <a:t>buζlθζng</a:t>
            </a:r>
            <a:endParaRPr lang="en-US" altLang="en-US" sz="2800" dirty="0" smtClean="0">
              <a:solidFill>
                <a:srgbClr val="FF0000"/>
              </a:solidFill>
              <a:latin typeface="Helvetica" pitchFamily="-107" charset="0"/>
              <a:cs typeface="Helvetica" pitchFamily="-107" charset="0"/>
            </a:endParaRPr>
          </a:p>
          <a:p>
            <a:pPr algn="ctr" eaLnBrk="1" hangingPunct="1">
              <a:defRPr/>
            </a:pPr>
            <a:r>
              <a:rPr lang="en-US" altLang="en-US" sz="2800" dirty="0" smtClean="0">
                <a:solidFill>
                  <a:srgbClr val="FF0000"/>
                </a:solidFill>
                <a:latin typeface="Helvetica" pitchFamily="-107" charset="0"/>
                <a:cs typeface="Helvetica" pitchFamily="-107" charset="0"/>
              </a:rPr>
              <a:t>Emergency use only when evacuating building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588" y="404664"/>
            <a:ext cx="739412" cy="709836"/>
          </a:xfrm>
          <a:prstGeom prst="rect">
            <a:avLst/>
          </a:prstGeom>
        </p:spPr>
      </p:pic>
    </p:spTree>
    <p:extLst>
      <p:ext uri="{BB962C8B-B14F-4D97-AF65-F5344CB8AC3E}">
        <p14:creationId xmlns:p14="http://schemas.microsoft.com/office/powerpoint/2010/main" val="160413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Jigsaw design template">
  <a:themeElements>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Office Theme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Adjacency">
  <a:themeElements>
    <a:clrScheme name="St. Louis">
      <a:dk1>
        <a:sysClr val="windowText" lastClr="000000"/>
      </a:dk1>
      <a:lt1>
        <a:sysClr val="window" lastClr="FFFFFF"/>
      </a:lt1>
      <a:dk2>
        <a:srgbClr val="75263B"/>
      </a:dk2>
      <a:lt2>
        <a:srgbClr val="C9C2D1"/>
      </a:lt2>
      <a:accent1>
        <a:srgbClr val="C9C2D1"/>
      </a:accent1>
      <a:accent2>
        <a:srgbClr val="FFC000"/>
      </a:accent2>
      <a:accent3>
        <a:srgbClr val="CEB966"/>
      </a:accent3>
      <a:accent4>
        <a:srgbClr val="6585CF"/>
      </a:accent4>
      <a:accent5>
        <a:srgbClr val="EAE64E"/>
      </a:accent5>
      <a:accent6>
        <a:srgbClr val="8FA590"/>
      </a:accent6>
      <a:hlink>
        <a:srgbClr val="6BB1C9"/>
      </a:hlink>
      <a:folHlink>
        <a:srgbClr val="93296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Jigsaw design template">
  <a:themeElements>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Office Theme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E1596A-A690-4827-8B17-F638600A8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Jigsaw design template</Template>
  <TotalTime>501</TotalTime>
  <Words>3310</Words>
  <Application>Microsoft Office PowerPoint</Application>
  <PresentationFormat>On-screen Show (4:3)</PresentationFormat>
  <Paragraphs>582</Paragraphs>
  <Slides>77</Slides>
  <Notes>9</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77</vt:i4>
      </vt:variant>
    </vt:vector>
  </HeadingPairs>
  <TitlesOfParts>
    <vt:vector size="98" baseType="lpstr">
      <vt:lpstr>ＭＳ Ｐゴシック</vt:lpstr>
      <vt:lpstr>Arial</vt:lpstr>
      <vt:lpstr>Book Antiqua</vt:lpstr>
      <vt:lpstr>Calibri</vt:lpstr>
      <vt:lpstr>Cambria</vt:lpstr>
      <vt:lpstr>Constantia</vt:lpstr>
      <vt:lpstr>Helvetica</vt:lpstr>
      <vt:lpstr>Lucida Grande</vt:lpstr>
      <vt:lpstr>Palatino</vt:lpstr>
      <vt:lpstr>Rockwell</vt:lpstr>
      <vt:lpstr>Tahoma</vt:lpstr>
      <vt:lpstr>Times New Roman</vt:lpstr>
      <vt:lpstr>Tw Cen MT</vt:lpstr>
      <vt:lpstr>Wingdings</vt:lpstr>
      <vt:lpstr>Wingdings 2</vt:lpstr>
      <vt:lpstr>Jigsaw design template</vt:lpstr>
      <vt:lpstr>Foundry</vt:lpstr>
      <vt:lpstr>Adjacency</vt:lpstr>
      <vt:lpstr>Flow</vt:lpstr>
      <vt:lpstr>Office Theme</vt:lpstr>
      <vt:lpstr>1_Jigsaw design template</vt:lpstr>
      <vt:lpstr>I Just Need a Job!!! (please complete the front portion of the workshop evaluation)</vt:lpstr>
      <vt:lpstr>Agenda</vt:lpstr>
      <vt:lpstr>Labour Market Partnership Project</vt:lpstr>
      <vt:lpstr>Client Scenario</vt:lpstr>
      <vt:lpstr>Group Work</vt:lpstr>
      <vt:lpstr>During Roleplaying</vt:lpstr>
      <vt:lpstr>Group Work Wrap Up</vt:lpstr>
      <vt:lpstr>Read This Message!</vt:lpstr>
      <vt:lpstr>Read This Message!</vt:lpstr>
      <vt:lpstr>What Does This Mean???</vt:lpstr>
      <vt:lpstr>Who is Low Literate?</vt:lpstr>
      <vt:lpstr>Who is Low Literate?</vt:lpstr>
      <vt:lpstr>What is a Screening Tool compared to an Assessment</vt:lpstr>
      <vt:lpstr>Literacy Screening Tool – Section A - Questions</vt:lpstr>
      <vt:lpstr>Literacy Screening Tool – Section A - Answers</vt:lpstr>
      <vt:lpstr>Literacy Screening Tool – Section B - Questions</vt:lpstr>
      <vt:lpstr>Literacy Screening Tool – Section B – Questions (cont’d)</vt:lpstr>
      <vt:lpstr>Literacy Screening Tool – Section B – Questions (cont’d)</vt:lpstr>
      <vt:lpstr>Literacy Screening Tool – Section B – Answers</vt:lpstr>
      <vt:lpstr>Literacy Screening Tool – Section C – Q &amp; A</vt:lpstr>
      <vt:lpstr>Literacy Screening Tool – Section C – Q &amp; A</vt:lpstr>
      <vt:lpstr>Literacy Screening Tool – Section C – Q &amp; A</vt:lpstr>
      <vt:lpstr>What Does It Look Like?</vt:lpstr>
      <vt:lpstr>Limited Literacy Skills</vt:lpstr>
      <vt:lpstr>Limited Literacy Skills</vt:lpstr>
      <vt:lpstr>Limited Literacy Skills</vt:lpstr>
      <vt:lpstr>Readiness to learn</vt:lpstr>
      <vt:lpstr>Literacy</vt:lpstr>
      <vt:lpstr>PowerPoint Presentation</vt:lpstr>
      <vt:lpstr>Fear of School</vt:lpstr>
      <vt:lpstr>Fear of School - Solved</vt:lpstr>
      <vt:lpstr>Six Principles of Adult Learning</vt:lpstr>
      <vt:lpstr>I’m looking for a job…I don’t have time for school</vt:lpstr>
      <vt:lpstr>Project READ</vt:lpstr>
      <vt:lpstr>Waterloo Region – LBS Programs</vt:lpstr>
      <vt:lpstr>   Introduction to  Preparatory Programs at Conestoga College</vt:lpstr>
      <vt:lpstr>Programs Overview</vt:lpstr>
      <vt:lpstr>Purposes of Academic Upgrading</vt:lpstr>
      <vt:lpstr>Classroom Structure for Academic Upgrading</vt:lpstr>
      <vt:lpstr>Career Exploration</vt:lpstr>
      <vt:lpstr>Career Exploration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employment-focused upgrading for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our website: www.wrdsb.ca/esu</vt:lpstr>
      <vt:lpstr>PowerPoint Presentation</vt:lpstr>
      <vt:lpstr>We provide</vt:lpstr>
      <vt:lpstr> Groups</vt:lpstr>
      <vt:lpstr> Groups</vt:lpstr>
      <vt:lpstr> Groups</vt:lpstr>
      <vt:lpstr>Tailored Programs</vt:lpstr>
      <vt:lpstr>Group Work</vt:lpstr>
      <vt:lpstr>Group Work – Wrap Up</vt:lpstr>
      <vt:lpstr>Evaluations</vt:lpstr>
      <vt:lpstr>Gratuitous Puppy Shot!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Just Need a Job!!!</dc:title>
  <dc:creator>Jane Tuer</dc:creator>
  <cp:lastModifiedBy>Dnetz02</cp:lastModifiedBy>
  <cp:revision>35</cp:revision>
  <cp:lastPrinted>1601-01-01T00:00:00Z</cp:lastPrinted>
  <dcterms:created xsi:type="dcterms:W3CDTF">2014-06-11T22:36:16Z</dcterms:created>
  <dcterms:modified xsi:type="dcterms:W3CDTF">2014-06-13T15:52:35Z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